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kv" ContentType="video/unknown"/>
  <Default Extension="m4v" ContentType="video/mp4"/>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sldIdLst>
    <p:sldId id="343" r:id="rId5"/>
    <p:sldId id="257" r:id="rId6"/>
    <p:sldId id="350" r:id="rId7"/>
    <p:sldId id="284" r:id="rId8"/>
    <p:sldId id="285" r:id="rId9"/>
    <p:sldId id="351" r:id="rId10"/>
    <p:sldId id="353" r:id="rId11"/>
    <p:sldId id="360" r:id="rId12"/>
    <p:sldId id="354" r:id="rId13"/>
    <p:sldId id="355" r:id="rId14"/>
    <p:sldId id="356" r:id="rId15"/>
    <p:sldId id="357" r:id="rId16"/>
    <p:sldId id="358" r:id="rId17"/>
    <p:sldId id="359" r:id="rId18"/>
    <p:sldId id="283" r:id="rId19"/>
    <p:sldId id="342" r:id="rId20"/>
    <p:sldId id="361" r:id="rId21"/>
    <p:sldId id="362" r:id="rId22"/>
    <p:sldId id="363" r:id="rId23"/>
    <p:sldId id="3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9"/>
    <a:srgbClr val="EDEFF7"/>
    <a:srgbClr val="D0D1D9"/>
    <a:srgbClr val="F6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34" autoAdjust="0"/>
  </p:normalViewPr>
  <p:slideViewPr>
    <p:cSldViewPr snapToGrid="0">
      <p:cViewPr>
        <p:scale>
          <a:sx n="75" d="100"/>
          <a:sy n="75" d="100"/>
        </p:scale>
        <p:origin x="11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smtClean="0"/>
              <a:t>Click to edit Master subtitle style</a:t>
            </a:r>
            <a:endParaRPr lang="en-US" noProof="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6/2/2022</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6/2/2022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6/2/2022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smtClean="0"/>
              <a:t>Click to edit Master title style</a:t>
            </a:r>
            <a:endParaRPr lang="en-US" noProof="0"/>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6/2/2022</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smtClean="0"/>
              <a:t>Click to edit Master subtitle style</a:t>
            </a:r>
            <a:endParaRPr lang="en-US" noProof="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6/2/2022</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6/2/2022</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6/2/2022</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6/2/2022</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6/2/2022</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smtClean="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smtClean="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smtClean="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6/2/2022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6/2/2022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smtClean="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6/2/2022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6/2/2022</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5.m4v"/><Relationship Id="rId7" Type="http://schemas.openxmlformats.org/officeDocument/2006/relationships/image" Target="../media/image27.png"/><Relationship Id="rId2" Type="http://schemas.openxmlformats.org/officeDocument/2006/relationships/video" Target="../media/media4.m4v"/><Relationship Id="rId1" Type="http://schemas.microsoft.com/office/2007/relationships/media" Target="../media/media4.m4v"/><Relationship Id="rId6" Type="http://schemas.openxmlformats.org/officeDocument/2006/relationships/image" Target="../media/image26.png"/><Relationship Id="rId5" Type="http://schemas.openxmlformats.org/officeDocument/2006/relationships/slideLayout" Target="../slideLayouts/slideLayout11.xml"/><Relationship Id="rId4" Type="http://schemas.openxmlformats.org/officeDocument/2006/relationships/video" Target="../media/media5.m4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4v"/><Relationship Id="rId1" Type="http://schemas.microsoft.com/office/2007/relationships/media" Target="../media/media6.m4v"/><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4v"/><Relationship Id="rId1" Type="http://schemas.microsoft.com/office/2007/relationships/media" Target="../media/media7.m4v"/><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kv"/><Relationship Id="rId1" Type="http://schemas.openxmlformats.org/officeDocument/2006/relationships/video" Target="NULL"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noAutofit/>
          </a:bodyPr>
          <a:lstStyle/>
          <a:p>
            <a:pPr algn="ctr"/>
            <a:r>
              <a:rPr lang="en-US" sz="6600" dirty="0" smtClean="0"/>
              <a:t>Design and implementation of </a:t>
            </a:r>
            <a:r>
              <a:rPr lang="en-US" sz="6600" dirty="0" smtClean="0"/>
              <a:t>an automatic 4 </a:t>
            </a:r>
            <a:r>
              <a:rPr lang="en-US" sz="6600" dirty="0" err="1" smtClean="0"/>
              <a:t>dof</a:t>
            </a:r>
            <a:r>
              <a:rPr lang="en-US" sz="6600" dirty="0" smtClean="0"/>
              <a:t> robot </a:t>
            </a:r>
            <a:r>
              <a:rPr lang="en-US" sz="6600" dirty="0" smtClean="0"/>
              <a:t>arm picker</a:t>
            </a:r>
            <a:endParaRPr lang="en-US" sz="66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normAutofit fontScale="55000" lnSpcReduction="20000"/>
          </a:bodyPr>
          <a:lstStyle/>
          <a:p>
            <a:pPr algn="ctr"/>
            <a:r>
              <a:rPr lang="en-US" sz="1800" dirty="0" smtClean="0"/>
              <a:t>Munyakabera jean claude | 2019040146006</a:t>
            </a:r>
          </a:p>
          <a:p>
            <a:pPr algn="ctr"/>
            <a:r>
              <a:rPr lang="en-US" sz="1800" dirty="0" err="1" smtClean="0"/>
              <a:t>Ndizihiwe</a:t>
            </a:r>
            <a:r>
              <a:rPr lang="en-US" sz="1800" dirty="0" smtClean="0"/>
              <a:t> jean </a:t>
            </a:r>
            <a:r>
              <a:rPr lang="en-US" sz="1800" dirty="0" err="1" smtClean="0"/>
              <a:t>paul</a:t>
            </a:r>
            <a:r>
              <a:rPr lang="en-US" sz="1800" dirty="0"/>
              <a:t> |2019040146003</a:t>
            </a:r>
            <a:endParaRPr lang="en-US" sz="1800" dirty="0" smtClean="0"/>
          </a:p>
          <a:p>
            <a:pPr algn="ctr"/>
            <a:r>
              <a:rPr lang="en-US" sz="1800" dirty="0" err="1" smtClean="0"/>
              <a:t>Abigaba</a:t>
            </a:r>
            <a:r>
              <a:rPr lang="en-US" sz="1800" dirty="0" smtClean="0"/>
              <a:t> </a:t>
            </a:r>
            <a:r>
              <a:rPr lang="en-US" sz="1800" dirty="0"/>
              <a:t>peter | </a:t>
            </a:r>
            <a:r>
              <a:rPr lang="en-US" sz="1800" dirty="0" smtClean="0"/>
              <a:t>2019040146005</a:t>
            </a:r>
            <a:endParaRPr lang="en-US" sz="1800" dirty="0" smtClean="0"/>
          </a:p>
          <a:p>
            <a:pPr algn="ctr"/>
            <a:r>
              <a:rPr lang="en-US" sz="1800" dirty="0"/>
              <a:t>GUTEMA MISGANA </a:t>
            </a:r>
            <a:r>
              <a:rPr lang="en-US" sz="1800" dirty="0" smtClean="0"/>
              <a:t>DERIBACHEW | 2019040146010 </a:t>
            </a:r>
            <a:endParaRPr lang="en-US" sz="1800" dirty="0"/>
          </a:p>
        </p:txBody>
      </p:sp>
    </p:spTree>
    <p:extLst>
      <p:ext uri="{BB962C8B-B14F-4D97-AF65-F5344CB8AC3E}">
        <p14:creationId xmlns:p14="http://schemas.microsoft.com/office/powerpoint/2010/main" val="1833365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smtClean="0">
                <a:solidFill>
                  <a:schemeClr val="tx1">
                    <a:lumMod val="85000"/>
                    <a:lumOff val="15000"/>
                  </a:schemeClr>
                </a:solidFill>
              </a:rPr>
              <a:t>ARDUINO SERIAL&amp;SERVO CONTROL </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p:txBody>
          <a:bodyPr/>
          <a:lstStyle/>
          <a:p>
            <a:pPr marL="0" indent="0">
              <a:buFont typeface="Calibri" panose="020F0502020204030204" pitchFamily="34" charset="0"/>
              <a:buNone/>
            </a:pPr>
            <a:r>
              <a:rPr lang="en-US" spc="200" dirty="0" smtClean="0">
                <a:solidFill>
                  <a:schemeClr val="tx1"/>
                </a:solidFill>
              </a:rPr>
              <a:t>NDIZIHIWE JEAN PAUL</a:t>
            </a:r>
            <a:endParaRPr lang="en-US" spc="200" dirty="0">
              <a:solidFill>
                <a:schemeClr val="tx1"/>
              </a:solidFill>
            </a:endParaRPr>
          </a:p>
        </p:txBody>
      </p:sp>
    </p:spTree>
    <p:extLst>
      <p:ext uri="{BB962C8B-B14F-4D97-AF65-F5344CB8AC3E}">
        <p14:creationId xmlns:p14="http://schemas.microsoft.com/office/powerpoint/2010/main" val="1995795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p:txBody>
          <a:bodyPr>
            <a:noAutofit/>
          </a:bodyPr>
          <a:lstStyle/>
          <a:p>
            <a:pPr algn="ctr"/>
            <a:r>
              <a:rPr lang="en-US" sz="2400" dirty="0" smtClean="0"/>
              <a:t>Arduino Servo </a:t>
            </a:r>
            <a:r>
              <a:rPr lang="en-US" sz="2400" dirty="0"/>
              <a:t>C</a:t>
            </a:r>
            <a:r>
              <a:rPr lang="en-US" sz="2400" dirty="0" smtClean="0"/>
              <a:t>ontrol</a:t>
            </a:r>
            <a:endParaRPr lang="en-US" sz="2400" dirty="0"/>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451324"/>
            <a:ext cx="5711810" cy="4800007"/>
          </a:xfrm>
        </p:spPr>
        <p:txBody>
          <a:bodyPr>
            <a:normAutofit/>
          </a:bodyPr>
          <a:lstStyle/>
          <a:p>
            <a:pPr>
              <a:buFont typeface="Arial" panose="020B0604020202020204" pitchFamily="34" charset="0"/>
              <a:buChar char="•"/>
            </a:pPr>
            <a:r>
              <a:rPr lang="en-US" sz="1700" dirty="0" smtClean="0"/>
              <a:t>We used 4 </a:t>
            </a:r>
            <a:r>
              <a:rPr lang="en-US" sz="1700" dirty="0" err="1" smtClean="0"/>
              <a:t>futaba</a:t>
            </a:r>
            <a:r>
              <a:rPr lang="en-US" sz="1700" dirty="0" smtClean="0"/>
              <a:t> 20 kg servos, 1 mg995 servo for the base and 1 sg90 servo for the gripper</a:t>
            </a:r>
          </a:p>
          <a:p>
            <a:pPr>
              <a:buFont typeface="Arial" panose="020B0604020202020204" pitchFamily="34" charset="0"/>
              <a:buChar char="•"/>
            </a:pPr>
            <a:r>
              <a:rPr lang="en-US" sz="1700" dirty="0" smtClean="0"/>
              <a:t>At the base we used 2 </a:t>
            </a:r>
            <a:r>
              <a:rPr lang="en-US" sz="1700" dirty="0" err="1" smtClean="0"/>
              <a:t>futaba</a:t>
            </a:r>
            <a:r>
              <a:rPr lang="en-US" sz="1700" dirty="0" smtClean="0"/>
              <a:t> 20kg.cm servos to reach the required 40kg.cm torque </a:t>
            </a:r>
            <a:r>
              <a:rPr lang="en-US" sz="1700" dirty="0" smtClean="0"/>
              <a:t>and </a:t>
            </a:r>
            <a:r>
              <a:rPr lang="en-US" sz="1700" dirty="0" smtClean="0"/>
              <a:t>we find out that they had to be </a:t>
            </a:r>
            <a:r>
              <a:rPr lang="en-US" sz="1700" b="1" dirty="0" smtClean="0"/>
              <a:t>offset by 180 degrees </a:t>
            </a:r>
            <a:r>
              <a:rPr lang="en-US" sz="1700" dirty="0" smtClean="0"/>
              <a:t>to make them move </a:t>
            </a:r>
            <a:r>
              <a:rPr lang="en-US" sz="1700" dirty="0" smtClean="0"/>
              <a:t>together.</a:t>
            </a:r>
            <a:endParaRPr lang="en-US" sz="1700" dirty="0" smtClean="0"/>
          </a:p>
          <a:p>
            <a:pPr>
              <a:buFont typeface="Arial" panose="020B0604020202020204" pitchFamily="34" charset="0"/>
              <a:buChar char="•"/>
            </a:pPr>
            <a:r>
              <a:rPr lang="en-US" sz="1700" dirty="0" smtClean="0"/>
              <a:t>We used Arduino’s servo library to control the servos</a:t>
            </a:r>
          </a:p>
          <a:p>
            <a:pPr>
              <a:buFont typeface="Arial" panose="020B0604020202020204" pitchFamily="34" charset="0"/>
              <a:buChar char="•"/>
            </a:pPr>
            <a:r>
              <a:rPr lang="en-US" sz="1700" dirty="0" smtClean="0"/>
              <a:t>When the esp32 sends rotation angle</a:t>
            </a:r>
          </a:p>
          <a:p>
            <a:pPr marL="0" indent="0">
              <a:buNone/>
            </a:pPr>
            <a:r>
              <a:rPr lang="en-US" sz="1700" dirty="0" smtClean="0"/>
              <a:t>As 360 we retain the angle we are on</a:t>
            </a:r>
            <a:endParaRPr lang="en-US" sz="1700" dirty="0" smtClean="0"/>
          </a:p>
          <a:p>
            <a:pPr marL="0" indent="0">
              <a:buNone/>
            </a:pPr>
            <a:endParaRPr lang="en-US" dirty="0"/>
          </a:p>
          <a:p>
            <a:pPr>
              <a:buFont typeface="Arial" panose="020B0604020202020204" pitchFamily="34" charset="0"/>
              <a:buChar char="•"/>
            </a:pPr>
            <a:endParaRPr lang="en-US" sz="1700" dirty="0" smtClean="0"/>
          </a:p>
        </p:txBody>
      </p:sp>
      <p:sp>
        <p:nvSpPr>
          <p:cNvPr id="13" name="TextBox 12"/>
          <p:cNvSpPr txBox="1"/>
          <p:nvPr/>
        </p:nvSpPr>
        <p:spPr>
          <a:xfrm>
            <a:off x="478554" y="2834939"/>
            <a:ext cx="4777389" cy="369332"/>
          </a:xfrm>
          <a:prstGeom prst="rect">
            <a:avLst/>
          </a:prstGeom>
          <a:noFill/>
        </p:spPr>
        <p:txBody>
          <a:bodyPr wrap="square" rtlCol="0">
            <a:spAutoFit/>
          </a:bodyPr>
          <a:lstStyle/>
          <a:p>
            <a:pPr algn="ctr"/>
            <a:r>
              <a:rPr lang="en-US" dirty="0" smtClean="0"/>
              <a:t>PWM signal sent to the servos</a:t>
            </a:r>
            <a:endParaRPr lang="en-US" dirty="0"/>
          </a:p>
        </p:txBody>
      </p:sp>
      <p:pic>
        <p:nvPicPr>
          <p:cNvPr id="1026" name="Picture 2" descr="Servo motor position corresponding to the length of the pulse"/>
          <p:cNvPicPr>
            <a:picLocks noGrp="1" noChangeAspect="1" noChangeArrowheads="1"/>
          </p:cNvPicPr>
          <p:nvPr>
            <p:ph sz="half" idx="14"/>
          </p:nvPr>
        </p:nvPicPr>
        <p:blipFill>
          <a:blip r:embed="rId2">
            <a:extLst>
              <a:ext uri="{28A0092B-C50C-407E-A947-70E740481C1C}">
                <a14:useLocalDpi xmlns:a14="http://schemas.microsoft.com/office/drawing/2010/main" val="0"/>
              </a:ext>
            </a:extLst>
          </a:blip>
          <a:srcRect/>
          <a:stretch>
            <a:fillRect/>
          </a:stretch>
        </p:blipFill>
        <p:spPr bwMode="auto">
          <a:xfrm>
            <a:off x="666481" y="8070"/>
            <a:ext cx="4589462" cy="28865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4593" y="3702515"/>
            <a:ext cx="2412023" cy="2548816"/>
          </a:xfrm>
          <a:prstGeom prst="rect">
            <a:avLst/>
          </a:prstGeom>
        </p:spPr>
      </p:pic>
      <p:sp>
        <p:nvSpPr>
          <p:cNvPr id="15" name="TextBox 14"/>
          <p:cNvSpPr txBox="1"/>
          <p:nvPr/>
        </p:nvSpPr>
        <p:spPr>
          <a:xfrm>
            <a:off x="9255759" y="6251331"/>
            <a:ext cx="2936241" cy="646331"/>
          </a:xfrm>
          <a:prstGeom prst="rect">
            <a:avLst/>
          </a:prstGeom>
          <a:noFill/>
        </p:spPr>
        <p:txBody>
          <a:bodyPr wrap="square" rtlCol="0">
            <a:spAutoFit/>
          </a:bodyPr>
          <a:lstStyle/>
          <a:p>
            <a:pPr algn="ctr"/>
            <a:r>
              <a:rPr lang="en-US" dirty="0" smtClean="0"/>
              <a:t>2 Servos at the </a:t>
            </a:r>
            <a:r>
              <a:rPr lang="en-US" dirty="0" smtClean="0"/>
              <a:t>base that </a:t>
            </a:r>
            <a:r>
              <a:rPr lang="en-US" dirty="0" smtClean="0"/>
              <a:t>should move together</a:t>
            </a:r>
            <a:endParaRPr lang="en-US" dirty="0"/>
          </a:p>
        </p:txBody>
      </p:sp>
      <p:pic>
        <p:nvPicPr>
          <p:cNvPr id="16" name="Picture 6" descr="Arduino Micro Pinout - JavaT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433" y="3186965"/>
            <a:ext cx="3861558" cy="365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146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p:txBody>
          <a:bodyPr>
            <a:noAutofit/>
          </a:bodyPr>
          <a:lstStyle/>
          <a:p>
            <a:pPr algn="ctr"/>
            <a:r>
              <a:rPr lang="en-US" sz="2400" dirty="0" smtClean="0"/>
              <a:t>Arduino Serial </a:t>
            </a:r>
            <a:r>
              <a:rPr lang="en-US" sz="2400" dirty="0"/>
              <a:t>C</a:t>
            </a:r>
            <a:r>
              <a:rPr lang="en-US" sz="2400" dirty="0" smtClean="0"/>
              <a:t>ontrol</a:t>
            </a:r>
            <a:endParaRPr lang="en-US" sz="2400" dirty="0"/>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451324"/>
            <a:ext cx="5711810" cy="4800007"/>
          </a:xfrm>
        </p:spPr>
        <p:txBody>
          <a:bodyPr>
            <a:normAutofit/>
          </a:bodyPr>
          <a:lstStyle/>
          <a:p>
            <a:pPr>
              <a:buFont typeface="Arial" panose="020B0604020202020204" pitchFamily="34" charset="0"/>
              <a:buChar char="•"/>
            </a:pPr>
            <a:r>
              <a:rPr lang="en-US" sz="1700" dirty="0" smtClean="0"/>
              <a:t>We need a 2 pins for an ultrasonic range sensor, and 6 for the servos, and perhaps a camera, so we chose the control board to be an esp32-cam running at 240 </a:t>
            </a:r>
            <a:r>
              <a:rPr lang="en-US" sz="1700" dirty="0" err="1" smtClean="0"/>
              <a:t>Mhz</a:t>
            </a:r>
            <a:r>
              <a:rPr lang="en-US" sz="1700" dirty="0" smtClean="0"/>
              <a:t> with 4 MB flash but the esp32-cam has a few usable pins, so we decided to use an Arduino micro to control the servos and get command from the esp32-cam over serial.</a:t>
            </a:r>
          </a:p>
          <a:p>
            <a:pPr>
              <a:buFont typeface="Arial" panose="020B0604020202020204" pitchFamily="34" charset="0"/>
              <a:buChar char="•"/>
            </a:pPr>
            <a:r>
              <a:rPr lang="en-US" sz="1700" dirty="0" smtClean="0"/>
              <a:t>We run a loop that check if the esp32-cam sent data and the parse it as follows</a:t>
            </a:r>
          </a:p>
          <a:p>
            <a:pPr marL="0" indent="0">
              <a:buNone/>
            </a:pPr>
            <a:r>
              <a:rPr lang="en-US" sz="1700" b="1" dirty="0" smtClean="0"/>
              <a:t>Input from esp32-cam: 90.0,0.0,10.5,0.0\n</a:t>
            </a:r>
          </a:p>
          <a:p>
            <a:pPr>
              <a:buFont typeface="Arial" panose="020B0604020202020204" pitchFamily="34" charset="0"/>
              <a:buChar char="•"/>
            </a:pPr>
            <a:r>
              <a:rPr lang="en-US" sz="1700" dirty="0" smtClean="0"/>
              <a:t>Use </a:t>
            </a:r>
            <a:r>
              <a:rPr lang="en-US" sz="1700" b="1" dirty="0" err="1" smtClean="0"/>
              <a:t>strtok</a:t>
            </a:r>
            <a:r>
              <a:rPr lang="en-US" sz="1700" b="1" dirty="0" smtClean="0"/>
              <a:t> </a:t>
            </a:r>
            <a:r>
              <a:rPr lang="en-US" sz="1700" dirty="0" smtClean="0"/>
              <a:t>to split input where char is </a:t>
            </a:r>
            <a:r>
              <a:rPr lang="en-US" sz="1700" b="1" dirty="0" smtClean="0"/>
              <a:t>“,”</a:t>
            </a:r>
            <a:r>
              <a:rPr lang="en-US" sz="1700" dirty="0" smtClean="0"/>
              <a:t> or </a:t>
            </a:r>
            <a:r>
              <a:rPr lang="en-US" sz="1700" b="1" dirty="0" smtClean="0"/>
              <a:t>“\n” </a:t>
            </a:r>
            <a:r>
              <a:rPr lang="en-US" sz="1700" dirty="0" smtClean="0"/>
              <a:t>into 4 substrings ( shoulder, elbow, wrist and base angles )</a:t>
            </a:r>
            <a:endParaRPr lang="en-US" sz="1700" b="1" dirty="0" smtClean="0"/>
          </a:p>
          <a:p>
            <a:pPr>
              <a:buFont typeface="Arial" panose="020B0604020202020204" pitchFamily="34" charset="0"/>
              <a:buChar char="•"/>
            </a:pPr>
            <a:r>
              <a:rPr lang="en-US" sz="1700" dirty="0" smtClean="0"/>
              <a:t>Then use </a:t>
            </a:r>
            <a:r>
              <a:rPr lang="en-US" sz="1700" b="1" dirty="0" err="1" smtClean="0"/>
              <a:t>atoi</a:t>
            </a:r>
            <a:r>
              <a:rPr lang="en-US" sz="1700" b="1" dirty="0" smtClean="0"/>
              <a:t> </a:t>
            </a:r>
            <a:r>
              <a:rPr lang="en-US" sz="1700" dirty="0" smtClean="0"/>
              <a:t>to make the substrings into </a:t>
            </a:r>
            <a:r>
              <a:rPr lang="en-US" sz="1700" b="1" dirty="0" smtClean="0"/>
              <a:t>float</a:t>
            </a:r>
          </a:p>
          <a:p>
            <a:pPr>
              <a:buFont typeface="Arial" panose="020B0604020202020204" pitchFamily="34" charset="0"/>
              <a:buChar char="•"/>
            </a:pPr>
            <a:r>
              <a:rPr lang="en-US" sz="1700" dirty="0" smtClean="0"/>
              <a:t>And send those to the servos</a:t>
            </a:r>
          </a:p>
        </p:txBody>
      </p:sp>
      <p:sp>
        <p:nvSpPr>
          <p:cNvPr id="13" name="TextBox 12"/>
          <p:cNvSpPr txBox="1"/>
          <p:nvPr/>
        </p:nvSpPr>
        <p:spPr>
          <a:xfrm>
            <a:off x="413739" y="4042323"/>
            <a:ext cx="4777389" cy="646331"/>
          </a:xfrm>
          <a:prstGeom prst="rect">
            <a:avLst/>
          </a:prstGeom>
          <a:noFill/>
        </p:spPr>
        <p:txBody>
          <a:bodyPr wrap="square" rtlCol="0">
            <a:spAutoFit/>
          </a:bodyPr>
          <a:lstStyle/>
          <a:p>
            <a:pPr algn="ctr"/>
            <a:r>
              <a:rPr lang="en-US" dirty="0" smtClean="0"/>
              <a:t>ESP32-CAM connected to an Arduino Micro over serial</a:t>
            </a:r>
            <a:endParaRPr lang="en-US" dirty="0"/>
          </a:p>
        </p:txBody>
      </p:sp>
      <p:pic>
        <p:nvPicPr>
          <p:cNvPr id="2050" name="Picture 2" descr="Sale &gt; esp32 cam to arduino &gt; in stock"/>
          <p:cNvPicPr>
            <a:picLocks noChangeAspect="1" noChangeArrowheads="1"/>
          </p:cNvPicPr>
          <p:nvPr/>
        </p:nvPicPr>
        <p:blipFill rotWithShape="1">
          <a:blip r:embed="rId2">
            <a:extLst>
              <a:ext uri="{28A0092B-C50C-407E-A947-70E740481C1C}">
                <a14:useLocalDpi xmlns:a14="http://schemas.microsoft.com/office/drawing/2010/main" val="0"/>
              </a:ext>
            </a:extLst>
          </a:blip>
          <a:srcRect r="32758" b="9897"/>
          <a:stretch/>
        </p:blipFill>
        <p:spPr bwMode="auto">
          <a:xfrm>
            <a:off x="1165899" y="1400411"/>
            <a:ext cx="3851619" cy="245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905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587584"/>
          </a:xfrm>
        </p:spPr>
        <p:txBody>
          <a:bodyPr>
            <a:normAutofit/>
          </a:bodyPr>
          <a:lstStyle/>
          <a:p>
            <a:pPr algn="ctr"/>
            <a:r>
              <a:rPr lang="en-US" dirty="0" smtClean="0"/>
              <a:t>ESP32-CAM COMMUNICATION TO THE ARDUINO MICRO OVER SERIAL</a:t>
            </a:r>
            <a:endParaRPr lang="en-US" dirty="0"/>
          </a:p>
        </p:txBody>
      </p:sp>
      <p:pic>
        <p:nvPicPr>
          <p:cNvPr id="4" name="Vid 202206012359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1138" y="587584"/>
            <a:ext cx="10629726" cy="5639596"/>
          </a:xfrm>
          <a:prstGeom prst="rect">
            <a:avLst/>
          </a:prstGeom>
        </p:spPr>
      </p:pic>
    </p:spTree>
    <p:extLst>
      <p:ext uri="{BB962C8B-B14F-4D97-AF65-F5344CB8AC3E}">
        <p14:creationId xmlns:p14="http://schemas.microsoft.com/office/powerpoint/2010/main" val="174299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smtClean="0">
                <a:solidFill>
                  <a:schemeClr val="tx1">
                    <a:lumMod val="85000"/>
                    <a:lumOff val="15000"/>
                  </a:schemeClr>
                </a:solidFill>
              </a:rPr>
              <a:t>Control software and conclusions</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p:txBody>
          <a:bodyPr/>
          <a:lstStyle/>
          <a:p>
            <a:pPr marL="0" indent="0">
              <a:buFont typeface="Calibri" panose="020F0502020204030204" pitchFamily="34" charset="0"/>
              <a:buNone/>
            </a:pPr>
            <a:r>
              <a:rPr lang="en-US" spc="200" dirty="0" smtClean="0">
                <a:solidFill>
                  <a:schemeClr val="tx1"/>
                </a:solidFill>
              </a:rPr>
              <a:t>Munyakabera jean claude</a:t>
            </a:r>
            <a:endParaRPr lang="en-US" spc="200" dirty="0">
              <a:solidFill>
                <a:schemeClr val="tx1"/>
              </a:solidFill>
            </a:endParaRPr>
          </a:p>
        </p:txBody>
      </p:sp>
    </p:spTree>
    <p:extLst>
      <p:ext uri="{BB962C8B-B14F-4D97-AF65-F5344CB8AC3E}">
        <p14:creationId xmlns:p14="http://schemas.microsoft.com/office/powerpoint/2010/main" val="1303809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9E9EE2C-A105-614C-A133-EF7DF2AD004A}"/>
              </a:ext>
            </a:extLst>
          </p:cNvPr>
          <p:cNvSpPr>
            <a:spLocks noGrp="1"/>
          </p:cNvSpPr>
          <p:nvPr>
            <p:ph type="title"/>
          </p:nvPr>
        </p:nvSpPr>
        <p:spPr>
          <a:xfrm>
            <a:off x="0" y="0"/>
            <a:ext cx="12192000" cy="587584"/>
          </a:xfrm>
        </p:spPr>
        <p:txBody>
          <a:bodyPr/>
          <a:lstStyle/>
          <a:p>
            <a:pPr algn="ctr"/>
            <a:r>
              <a:rPr lang="en-US" dirty="0" smtClean="0"/>
              <a:t>circuit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901"/>
          <a:stretch/>
        </p:blipFill>
        <p:spPr>
          <a:xfrm>
            <a:off x="641838" y="851354"/>
            <a:ext cx="10920047" cy="5162584"/>
          </a:xfrm>
          <a:prstGeom prst="rect">
            <a:avLst/>
          </a:prstGeom>
        </p:spPr>
      </p:pic>
      <p:sp>
        <p:nvSpPr>
          <p:cNvPr id="4" name="TextBox 3"/>
          <p:cNvSpPr txBox="1"/>
          <p:nvPr/>
        </p:nvSpPr>
        <p:spPr>
          <a:xfrm>
            <a:off x="5651500" y="3247980"/>
            <a:ext cx="4079240" cy="369332"/>
          </a:xfrm>
          <a:prstGeom prst="rect">
            <a:avLst/>
          </a:prstGeom>
          <a:noFill/>
        </p:spPr>
        <p:txBody>
          <a:bodyPr wrap="square" rtlCol="0">
            <a:spAutoFit/>
          </a:bodyPr>
          <a:lstStyle/>
          <a:p>
            <a:r>
              <a:rPr lang="en-US" b="1" dirty="0" smtClean="0"/>
              <a:t>7.4v for the big servos on this side</a:t>
            </a:r>
            <a:endParaRPr lang="en-US" b="1" dirty="0"/>
          </a:p>
        </p:txBody>
      </p:sp>
      <p:cxnSp>
        <p:nvCxnSpPr>
          <p:cNvPr id="6" name="Straight Arrow Connector 5"/>
          <p:cNvCxnSpPr/>
          <p:nvPr/>
        </p:nvCxnSpPr>
        <p:spPr>
          <a:xfrm flipH="1">
            <a:off x="6949440" y="3285252"/>
            <a:ext cx="741680" cy="250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66560" y="2082800"/>
            <a:ext cx="71120" cy="101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837341" y="5681878"/>
            <a:ext cx="2965877" cy="369332"/>
          </a:xfrm>
          <a:prstGeom prst="rect">
            <a:avLst/>
          </a:prstGeom>
        </p:spPr>
        <p:txBody>
          <a:bodyPr wrap="none">
            <a:spAutoFit/>
          </a:bodyPr>
          <a:lstStyle/>
          <a:p>
            <a:r>
              <a:rPr lang="en-US" b="1" dirty="0"/>
              <a:t>5</a:t>
            </a:r>
            <a:r>
              <a:rPr lang="en-US" b="1" dirty="0" smtClean="0"/>
              <a:t>v </a:t>
            </a:r>
            <a:r>
              <a:rPr lang="en-US" b="1" dirty="0"/>
              <a:t>for </a:t>
            </a:r>
            <a:r>
              <a:rPr lang="en-US" b="1" dirty="0" smtClean="0"/>
              <a:t>the rest on </a:t>
            </a:r>
            <a:r>
              <a:rPr lang="en-US" b="1" dirty="0"/>
              <a:t>this </a:t>
            </a:r>
            <a:r>
              <a:rPr lang="en-US" b="1" dirty="0" smtClean="0"/>
              <a:t>side</a:t>
            </a:r>
            <a:endParaRPr lang="en-US" b="1" dirty="0"/>
          </a:p>
        </p:txBody>
      </p:sp>
    </p:spTree>
    <p:extLst>
      <p:ext uri="{BB962C8B-B14F-4D97-AF65-F5344CB8AC3E}">
        <p14:creationId xmlns:p14="http://schemas.microsoft.com/office/powerpoint/2010/main" val="707400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p:txBody>
          <a:bodyPr>
            <a:noAutofit/>
          </a:bodyPr>
          <a:lstStyle/>
          <a:p>
            <a:pPr algn="ctr"/>
            <a:r>
              <a:rPr lang="en-US" sz="2400" dirty="0" smtClean="0"/>
              <a:t>FORWARD and INVERSE KINEMATICS </a:t>
            </a:r>
            <a:r>
              <a:rPr lang="en-US" sz="2400" dirty="0" smtClean="0"/>
              <a:t>FAILED, NEW ALGORITHM NEEDED!</a:t>
            </a:r>
            <a:endParaRPr lang="en-US" sz="2400" dirty="0"/>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530455"/>
            <a:ext cx="5711810" cy="4800007"/>
          </a:xfrm>
        </p:spPr>
        <p:txBody>
          <a:bodyPr>
            <a:normAutofit/>
          </a:bodyPr>
          <a:lstStyle/>
          <a:p>
            <a:pPr>
              <a:buFont typeface="Arial" panose="020B0604020202020204" pitchFamily="34" charset="0"/>
              <a:buChar char="•"/>
            </a:pPr>
            <a:r>
              <a:rPr lang="en-US" sz="1700" dirty="0" smtClean="0">
                <a:solidFill>
                  <a:schemeClr val="tx1"/>
                </a:solidFill>
              </a:rPr>
              <a:t>After many tests, inverse kinematics failed on both test and final robot arm, our own implementation worked in the simulator but failed on the robots, we tried various other libraries and they all failed (</a:t>
            </a:r>
            <a:r>
              <a:rPr lang="en-US" sz="1700" dirty="0" err="1" smtClean="0">
                <a:solidFill>
                  <a:schemeClr val="tx1"/>
                </a:solidFill>
              </a:rPr>
              <a:t>eg</a:t>
            </a:r>
            <a:r>
              <a:rPr lang="en-US" sz="1700" dirty="0" smtClean="0"/>
              <a:t>: fabrik2d), the issue being the servo angle configuration.</a:t>
            </a:r>
          </a:p>
          <a:p>
            <a:pPr>
              <a:buFont typeface="Arial" panose="020B0604020202020204" pitchFamily="34" charset="0"/>
              <a:buChar char="•"/>
            </a:pPr>
            <a:r>
              <a:rPr lang="en-US" sz="1700" dirty="0" smtClean="0"/>
              <a:t>The new algorithm was made to be simple and straight forward it goes like:</a:t>
            </a:r>
          </a:p>
          <a:p>
            <a:pPr marL="0" indent="0">
              <a:buNone/>
            </a:pPr>
            <a:r>
              <a:rPr lang="en-US" sz="1700" dirty="0"/>
              <a:t> </a:t>
            </a:r>
            <a:r>
              <a:rPr lang="en-US" sz="1700" dirty="0" smtClean="0"/>
              <a:t>given starting angles </a:t>
            </a:r>
            <a:r>
              <a:rPr lang="en-US" sz="1700" b="1" dirty="0" smtClean="0"/>
              <a:t>A1,A2,A3 </a:t>
            </a:r>
            <a:r>
              <a:rPr lang="en-US" sz="1700" dirty="0" smtClean="0"/>
              <a:t>and final angles </a:t>
            </a:r>
            <a:r>
              <a:rPr lang="en-US" sz="1700" b="1" dirty="0"/>
              <a:t>A</a:t>
            </a:r>
            <a:r>
              <a:rPr lang="en-US" sz="1700" b="1" dirty="0" smtClean="0"/>
              <a:t>1’,A2’,A3’ </a:t>
            </a:r>
            <a:r>
              <a:rPr lang="en-US" sz="1700" dirty="0" smtClean="0"/>
              <a:t>with step </a:t>
            </a:r>
            <a:r>
              <a:rPr lang="en-US" sz="1700" b="1" dirty="0" smtClean="0"/>
              <a:t>T, </a:t>
            </a:r>
            <a:r>
              <a:rPr lang="en-US" sz="1700" dirty="0" smtClean="0"/>
              <a:t>take a reference joint then calculate the next step of the other joints relative to it, and iterate by </a:t>
            </a:r>
            <a:r>
              <a:rPr lang="en-US" sz="1700" b="1" dirty="0" smtClean="0"/>
              <a:t>T </a:t>
            </a:r>
            <a:r>
              <a:rPr lang="en-US" sz="1700" dirty="0" smtClean="0"/>
              <a:t>till you reach the final angles</a:t>
            </a:r>
            <a:endParaRPr lang="en-US" sz="1700" dirty="0" smtClean="0"/>
          </a:p>
          <a:p>
            <a:pPr>
              <a:buFont typeface="Arial" panose="020B0604020202020204" pitchFamily="34" charset="0"/>
              <a:buChar char="•"/>
            </a:pPr>
            <a:r>
              <a:rPr lang="en-US" sz="1700" b="1" dirty="0" smtClean="0"/>
              <a:t>The result of this, is the arm move in a straight line, the gripper always facing forward</a:t>
            </a:r>
          </a:p>
          <a:p>
            <a:pPr>
              <a:buFont typeface="Arial" panose="020B0604020202020204" pitchFamily="34" charset="0"/>
              <a:buChar char="•"/>
            </a:pPr>
            <a:endParaRPr lang="en-US" sz="1200" dirty="0">
              <a:solidFill>
                <a:srgbClr val="FF0000"/>
              </a:solidFill>
            </a:endParaRPr>
          </a:p>
          <a:p>
            <a:pPr marL="0" indent="0">
              <a:buNone/>
            </a:pPr>
            <a:endParaRPr lang="en-US" dirty="0" smtClean="0">
              <a:solidFill>
                <a:schemeClr val="tx1"/>
              </a:solidFill>
            </a:endParaRPr>
          </a:p>
        </p:txBody>
      </p:sp>
      <p:pic>
        <p:nvPicPr>
          <p:cNvPr id="5" name="Content Placeholder 4"/>
          <p:cNvPicPr>
            <a:picLocks noGrp="1" noChangeAspect="1"/>
          </p:cNvPicPr>
          <p:nvPr>
            <p:ph sz="half" idx="14"/>
          </p:nvPr>
        </p:nvPicPr>
        <p:blipFill>
          <a:blip r:embed="rId2">
            <a:extLst>
              <a:ext uri="{28A0092B-C50C-407E-A947-70E740481C1C}">
                <a14:useLocalDpi xmlns:a14="http://schemas.microsoft.com/office/drawing/2010/main" val="0"/>
              </a:ext>
            </a:extLst>
          </a:blip>
          <a:stretch>
            <a:fillRect/>
          </a:stretch>
        </p:blipFill>
        <p:spPr>
          <a:xfrm rot="16200000">
            <a:off x="1132724" y="-507994"/>
            <a:ext cx="3698457" cy="4714446"/>
          </a:xfrm>
        </p:spPr>
      </p:pic>
      <p:pic>
        <p:nvPicPr>
          <p:cNvPr id="1026" name="Picture 2" descr="forw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823" y="3503816"/>
            <a:ext cx="3345456" cy="902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ver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116" y="4371853"/>
            <a:ext cx="3383060" cy="187947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241310" y="2360012"/>
            <a:ext cx="4643868" cy="369332"/>
          </a:xfrm>
          <a:prstGeom prst="rect">
            <a:avLst/>
          </a:prstGeom>
          <a:noFill/>
        </p:spPr>
        <p:txBody>
          <a:bodyPr wrap="square" rtlCol="0">
            <a:spAutoFit/>
          </a:bodyPr>
          <a:lstStyle/>
          <a:p>
            <a:pPr algn="ctr"/>
            <a:r>
              <a:rPr lang="en-US" dirty="0" smtClean="0">
                <a:solidFill>
                  <a:schemeClr val="bg1"/>
                </a:solidFill>
              </a:rPr>
              <a:t>3 </a:t>
            </a:r>
            <a:r>
              <a:rPr lang="en-US" dirty="0" err="1" smtClean="0">
                <a:solidFill>
                  <a:schemeClr val="bg1"/>
                </a:solidFill>
              </a:rPr>
              <a:t>dof</a:t>
            </a:r>
            <a:r>
              <a:rPr lang="en-US" dirty="0" smtClean="0">
                <a:solidFill>
                  <a:schemeClr val="bg1"/>
                </a:solidFill>
              </a:rPr>
              <a:t> </a:t>
            </a:r>
            <a:r>
              <a:rPr lang="en-US" dirty="0" smtClean="0"/>
              <a:t>Arm </a:t>
            </a:r>
            <a:r>
              <a:rPr lang="en-US" dirty="0" smtClean="0"/>
              <a:t>diagram</a:t>
            </a:r>
            <a:endParaRPr lang="en-US" dirty="0"/>
          </a:p>
        </p:txBody>
      </p:sp>
      <p:sp>
        <p:nvSpPr>
          <p:cNvPr id="16" name="TextBox 15"/>
          <p:cNvSpPr txBox="1"/>
          <p:nvPr/>
        </p:nvSpPr>
        <p:spPr>
          <a:xfrm>
            <a:off x="-1127010" y="3955279"/>
            <a:ext cx="4643868" cy="369332"/>
          </a:xfrm>
          <a:prstGeom prst="rect">
            <a:avLst/>
          </a:prstGeom>
          <a:noFill/>
        </p:spPr>
        <p:txBody>
          <a:bodyPr wrap="square" rtlCol="0">
            <a:spAutoFit/>
          </a:bodyPr>
          <a:lstStyle/>
          <a:p>
            <a:pPr algn="ctr"/>
            <a:r>
              <a:rPr lang="en-US" dirty="0" smtClean="0">
                <a:solidFill>
                  <a:schemeClr val="bg1"/>
                </a:solidFill>
              </a:rPr>
              <a:t>Forw</a:t>
            </a:r>
            <a:r>
              <a:rPr lang="en-US" dirty="0" smtClean="0"/>
              <a:t>ard kinematics</a:t>
            </a:r>
            <a:endParaRPr lang="en-US" dirty="0"/>
          </a:p>
        </p:txBody>
      </p:sp>
      <p:sp>
        <p:nvSpPr>
          <p:cNvPr id="17" name="TextBox 16"/>
          <p:cNvSpPr txBox="1"/>
          <p:nvPr/>
        </p:nvSpPr>
        <p:spPr>
          <a:xfrm>
            <a:off x="-820743" y="4739727"/>
            <a:ext cx="3837907" cy="369332"/>
          </a:xfrm>
          <a:prstGeom prst="rect">
            <a:avLst/>
          </a:prstGeom>
          <a:noFill/>
        </p:spPr>
        <p:txBody>
          <a:bodyPr wrap="square" rtlCol="0">
            <a:spAutoFit/>
          </a:bodyPr>
          <a:lstStyle/>
          <a:p>
            <a:pPr algn="ctr"/>
            <a:r>
              <a:rPr lang="en-US" dirty="0" smtClean="0">
                <a:solidFill>
                  <a:schemeClr val="bg1"/>
                </a:solidFill>
              </a:rPr>
              <a:t>inver</a:t>
            </a:r>
            <a:r>
              <a:rPr lang="en-US" dirty="0" smtClean="0"/>
              <a:t>se kinematics</a:t>
            </a:r>
            <a:endParaRPr lang="en-US" dirty="0"/>
          </a:p>
        </p:txBody>
      </p:sp>
    </p:spTree>
    <p:extLst>
      <p:ext uri="{BB962C8B-B14F-4D97-AF65-F5344CB8AC3E}">
        <p14:creationId xmlns:p14="http://schemas.microsoft.com/office/powerpoint/2010/main" val="4176208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13963" y="0"/>
            <a:ext cx="5711810" cy="587584"/>
          </a:xfrm>
        </p:spPr>
        <p:txBody>
          <a:bodyPr/>
          <a:lstStyle/>
          <a:p>
            <a:pPr algn="ctr"/>
            <a:r>
              <a:rPr lang="en-US" dirty="0" smtClean="0"/>
              <a:t>Control software</a:t>
            </a:r>
            <a:endParaRPr lang="en-US" dirty="0"/>
          </a:p>
        </p:txBody>
      </p:sp>
      <p:sp>
        <p:nvSpPr>
          <p:cNvPr id="9" name="TextBox 8"/>
          <p:cNvSpPr txBox="1"/>
          <p:nvPr/>
        </p:nvSpPr>
        <p:spPr>
          <a:xfrm>
            <a:off x="1262008" y="5644661"/>
            <a:ext cx="3912577" cy="369332"/>
          </a:xfrm>
          <a:prstGeom prst="rect">
            <a:avLst/>
          </a:prstGeom>
          <a:noFill/>
        </p:spPr>
        <p:txBody>
          <a:bodyPr wrap="square" rtlCol="0">
            <a:spAutoFit/>
          </a:bodyPr>
          <a:lstStyle/>
          <a:p>
            <a:pPr algn="ctr"/>
            <a:r>
              <a:rPr lang="en-US" dirty="0" smtClean="0"/>
              <a:t>Main loop </a:t>
            </a:r>
            <a:endParaRPr lang="en-US" dirty="0"/>
          </a:p>
        </p:txBody>
      </p:sp>
      <p:pic>
        <p:nvPicPr>
          <p:cNvPr id="14" name="Content Placeholder 13"/>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711343" y="724755"/>
            <a:ext cx="4463242" cy="4919906"/>
          </a:xfrm>
        </p:spPr>
      </p:pic>
      <p:pic>
        <p:nvPicPr>
          <p:cNvPr id="19" name="Pi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75580" y="636789"/>
            <a:ext cx="5925809" cy="2537759"/>
          </a:xfrm>
          <a:prstGeom prst="rect">
            <a:avLst/>
          </a:prstGeom>
        </p:spPr>
      </p:pic>
      <p:pic>
        <p:nvPicPr>
          <p:cNvPr id="21" name="Rotate 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375581" y="3466074"/>
            <a:ext cx="5925809" cy="2537759"/>
          </a:xfrm>
          <a:prstGeom prst="rect">
            <a:avLst/>
          </a:prstGeom>
        </p:spPr>
      </p:pic>
      <p:sp>
        <p:nvSpPr>
          <p:cNvPr id="24" name="TextBox 23"/>
          <p:cNvSpPr txBox="1"/>
          <p:nvPr/>
        </p:nvSpPr>
        <p:spPr>
          <a:xfrm>
            <a:off x="6382195" y="3135645"/>
            <a:ext cx="3912577" cy="369332"/>
          </a:xfrm>
          <a:prstGeom prst="rect">
            <a:avLst/>
          </a:prstGeom>
          <a:noFill/>
        </p:spPr>
        <p:txBody>
          <a:bodyPr wrap="square" rtlCol="0">
            <a:spAutoFit/>
          </a:bodyPr>
          <a:lstStyle/>
          <a:p>
            <a:pPr algn="ctr"/>
            <a:r>
              <a:rPr lang="en-US" dirty="0" smtClean="0"/>
              <a:t>Moving forward</a:t>
            </a:r>
            <a:endParaRPr lang="en-US" dirty="0"/>
          </a:p>
        </p:txBody>
      </p:sp>
      <p:sp>
        <p:nvSpPr>
          <p:cNvPr id="25" name="TextBox 24"/>
          <p:cNvSpPr txBox="1"/>
          <p:nvPr/>
        </p:nvSpPr>
        <p:spPr>
          <a:xfrm>
            <a:off x="6382195" y="5926027"/>
            <a:ext cx="3912577" cy="369332"/>
          </a:xfrm>
          <a:prstGeom prst="rect">
            <a:avLst/>
          </a:prstGeom>
          <a:noFill/>
        </p:spPr>
        <p:txBody>
          <a:bodyPr wrap="square" rtlCol="0">
            <a:spAutoFit/>
          </a:bodyPr>
          <a:lstStyle/>
          <a:p>
            <a:pPr algn="ctr"/>
            <a:r>
              <a:rPr lang="en-US" dirty="0" smtClean="0"/>
              <a:t>Rotate searching for object</a:t>
            </a:r>
            <a:endParaRPr lang="en-US" dirty="0"/>
          </a:p>
        </p:txBody>
      </p:sp>
    </p:spTree>
    <p:extLst>
      <p:ext uri="{BB962C8B-B14F-4D97-AF65-F5344CB8AC3E}">
        <p14:creationId xmlns:p14="http://schemas.microsoft.com/office/powerpoint/2010/main" val="16588586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
                                        </p:tgtEl>
                                      </p:cBhvr>
                                    </p:cmd>
                                  </p:childTnLst>
                                </p:cTn>
                              </p:par>
                            </p:childTnLst>
                          </p:cTn>
                        </p:par>
                      </p:childTnLst>
                    </p:cTn>
                  </p:par>
                </p:childTnLst>
              </p:cTn>
              <p:nextCondLst>
                <p:cond evt="onClick" delay="0">
                  <p:tgtEl>
                    <p:spTgt spid="19"/>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video>
              <p:cMediaNode vol="80000">
                <p:cTn id="13" fill="hold" display="0">
                  <p:stCondLst>
                    <p:cond delay="indefinite"/>
                  </p:stCondLst>
                </p:cTn>
                <p:tgtEl>
                  <p:spTgt spid="2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87584"/>
          </a:xfrm>
        </p:spPr>
        <p:txBody>
          <a:bodyPr/>
          <a:lstStyle/>
          <a:p>
            <a:pPr algn="ctr"/>
            <a:r>
              <a:rPr lang="en-US" dirty="0" smtClean="0"/>
              <a:t>How far can it go?</a:t>
            </a:r>
            <a:endParaRPr lang="en-US" dirty="0"/>
          </a:p>
        </p:txBody>
      </p:sp>
      <p:pic>
        <p:nvPicPr>
          <p:cNvPr id="5" name="Long Pi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0235" y="1187025"/>
            <a:ext cx="10891530" cy="4664354"/>
          </a:xfrm>
          <a:prstGeom prst="rect">
            <a:avLst/>
          </a:prstGeom>
        </p:spPr>
      </p:pic>
    </p:spTree>
    <p:extLst>
      <p:ext uri="{BB962C8B-B14F-4D97-AF65-F5344CB8AC3E}">
        <p14:creationId xmlns:p14="http://schemas.microsoft.com/office/powerpoint/2010/main" val="38487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87584"/>
          </a:xfrm>
        </p:spPr>
        <p:txBody>
          <a:bodyPr/>
          <a:lstStyle/>
          <a:p>
            <a:pPr algn="ctr"/>
            <a:r>
              <a:rPr lang="en-US" b="1" dirty="0" smtClean="0"/>
              <a:t>Issues ,conclusions and future work</a:t>
            </a:r>
            <a:endParaRPr lang="en-US" b="1" dirty="0"/>
          </a:p>
        </p:txBody>
      </p:sp>
      <p:sp>
        <p:nvSpPr>
          <p:cNvPr id="3" name="Content Placeholder 2"/>
          <p:cNvSpPr>
            <a:spLocks noGrp="1"/>
          </p:cNvSpPr>
          <p:nvPr>
            <p:ph sz="half" idx="2"/>
          </p:nvPr>
        </p:nvSpPr>
        <p:spPr>
          <a:xfrm>
            <a:off x="648350" y="662949"/>
            <a:ext cx="10923890" cy="5473691"/>
          </a:xfrm>
        </p:spPr>
        <p:txBody>
          <a:bodyPr>
            <a:normAutofit fontScale="92500" lnSpcReduction="10000"/>
          </a:bodyPr>
          <a:lstStyle/>
          <a:p>
            <a:r>
              <a:rPr lang="en-US" sz="2400" b="1" dirty="0" smtClean="0"/>
              <a:t>The issues that it has are many, it is not stabl</a:t>
            </a:r>
            <a:r>
              <a:rPr lang="en-US" sz="2400" b="1" dirty="0"/>
              <a:t>e</a:t>
            </a:r>
            <a:r>
              <a:rPr lang="en-US" sz="2400" b="1" dirty="0" smtClean="0"/>
              <a:t> due to the mobile servo mounts, the base servo’s encoder is not very accurate to move at 1 degree increments(mg995</a:t>
            </a:r>
            <a:r>
              <a:rPr lang="en-US" sz="2400" b="1" dirty="0"/>
              <a:t>)</a:t>
            </a:r>
            <a:r>
              <a:rPr lang="en-US" sz="2400" b="1" dirty="0" smtClean="0"/>
              <a:t>, the algorithm used is very limited, the esp32 restarts most times when the gripper servo closes due to a current surge, the servos are not supported on both sides, the part that holds the servos are weak and break easily, the base cannot stay straight when the arm is fully extended, unmanaged wiring and more.</a:t>
            </a:r>
          </a:p>
          <a:p>
            <a:r>
              <a:rPr lang="en-US" sz="2400" dirty="0" smtClean="0"/>
              <a:t>But it has and while we keep working on it will keep being a great learning tool, which we can keep iterating over and over learning new things while making it perform better.</a:t>
            </a:r>
          </a:p>
          <a:p>
            <a:r>
              <a:rPr lang="en-US" sz="2400" dirty="0" smtClean="0"/>
              <a:t>To conclude it successfully but not efficiently achieved the task of automatically picking up objects by detecting where they are.</a:t>
            </a:r>
          </a:p>
          <a:p>
            <a:r>
              <a:rPr lang="en-US" sz="2400" dirty="0" smtClean="0"/>
              <a:t>The future work is massive, as the issues are, not only will we fix the issues but also add more functionalities like using </a:t>
            </a:r>
            <a:r>
              <a:rPr lang="en-US" sz="2400" smtClean="0"/>
              <a:t>the camera, i2c </a:t>
            </a:r>
            <a:r>
              <a:rPr lang="en-US" sz="2400" dirty="0" smtClean="0"/>
              <a:t>and wireless capabilities of the esp32.</a:t>
            </a:r>
            <a:endParaRPr lang="en-US" sz="2400"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1473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650826" y="649624"/>
            <a:ext cx="4886854" cy="587584"/>
          </a:xfrm>
        </p:spPr>
        <p:txBody>
          <a:bodyPr/>
          <a:lstStyle/>
          <a:p>
            <a:pPr algn="l"/>
            <a:r>
              <a:rPr lang="en-US" dirty="0">
                <a:solidFill>
                  <a:schemeClr val="tx1"/>
                </a:solidFill>
              </a:rPr>
              <a:t>OUTLINE</a:t>
            </a:r>
          </a:p>
        </p:txBody>
      </p:sp>
      <p:pic>
        <p:nvPicPr>
          <p:cNvPr id="5" name="Pick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3162" y="1237208"/>
            <a:ext cx="8718838" cy="3733888"/>
          </a:xfrm>
          <a:prstGeom prst="rect">
            <a:avLst/>
          </a:prstGeom>
        </p:spPr>
      </p:pic>
      <p:sp>
        <p:nvSpPr>
          <p:cNvPr id="9" name="Content Placeholder 16">
            <a:extLst>
              <a:ext uri="{FF2B5EF4-FFF2-40B4-BE49-F238E27FC236}">
                <a16:creationId xmlns:a16="http://schemas.microsoft.com/office/drawing/2014/main" id="{8E7591AD-81F4-2E45-AE36-F4DA40C19031}"/>
              </a:ext>
            </a:extLst>
          </p:cNvPr>
          <p:cNvSpPr txBox="1">
            <a:spLocks/>
          </p:cNvSpPr>
          <p:nvPr/>
        </p:nvSpPr>
        <p:spPr>
          <a:xfrm>
            <a:off x="650826" y="1237208"/>
            <a:ext cx="3409461" cy="2186712"/>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CAD &amp; 3D printing</a:t>
            </a:r>
          </a:p>
          <a:p>
            <a:r>
              <a:rPr lang="en-US" dirty="0" smtClean="0"/>
              <a:t>MATLAB simulation</a:t>
            </a:r>
          </a:p>
          <a:p>
            <a:r>
              <a:rPr lang="en-US" dirty="0" smtClean="0"/>
              <a:t>ARDUINO serial &amp; servo c</a:t>
            </a:r>
            <a:r>
              <a:rPr lang="en-US" dirty="0" smtClean="0">
                <a:solidFill>
                  <a:schemeClr val="bg1"/>
                </a:solidFill>
              </a:rPr>
              <a:t>ontrol</a:t>
            </a:r>
          </a:p>
          <a:p>
            <a:r>
              <a:rPr lang="en-US" dirty="0"/>
              <a:t>C</a:t>
            </a:r>
            <a:r>
              <a:rPr lang="en-US" dirty="0" smtClean="0"/>
              <a:t>ontrol software, results </a:t>
            </a:r>
          </a:p>
          <a:p>
            <a:pPr marL="0" indent="0">
              <a:buNone/>
            </a:pPr>
            <a:r>
              <a:rPr lang="en-US" dirty="0"/>
              <a:t> </a:t>
            </a:r>
            <a:r>
              <a:rPr lang="en-US" dirty="0" smtClean="0"/>
              <a:t>     &amp; conclusions</a:t>
            </a:r>
            <a:endParaRPr lang="en-US" dirty="0"/>
          </a:p>
        </p:txBody>
      </p:sp>
    </p:spTree>
    <p:extLst>
      <p:ext uri="{BB962C8B-B14F-4D97-AF65-F5344CB8AC3E}">
        <p14:creationId xmlns:p14="http://schemas.microsoft.com/office/powerpoint/2010/main" val="227689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87584"/>
          </a:xfrm>
        </p:spPr>
        <p:txBody>
          <a:bodyPr/>
          <a:lstStyle/>
          <a:p>
            <a:pPr algn="ctr"/>
            <a:r>
              <a:rPr lang="en-US" b="1" dirty="0" smtClean="0"/>
              <a:t>THE END </a:t>
            </a:r>
            <a:endParaRPr lang="en-US" b="1" dirty="0"/>
          </a:p>
        </p:txBody>
      </p:sp>
      <p:pic>
        <p:nvPicPr>
          <p:cNvPr id="5" name="Rotate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8556" y="1126809"/>
            <a:ext cx="10927205" cy="4679632"/>
          </a:xfrm>
          <a:prstGeom prst="rect">
            <a:avLst/>
          </a:prstGeom>
        </p:spPr>
      </p:pic>
    </p:spTree>
    <p:extLst>
      <p:ext uri="{BB962C8B-B14F-4D97-AF65-F5344CB8AC3E}">
        <p14:creationId xmlns:p14="http://schemas.microsoft.com/office/powerpoint/2010/main" val="33558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smtClean="0">
                <a:solidFill>
                  <a:schemeClr val="tx1">
                    <a:lumMod val="85000"/>
                    <a:lumOff val="15000"/>
                  </a:schemeClr>
                </a:solidFill>
              </a:rPr>
              <a:t>Cad &amp; 3d printing</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p:txBody>
          <a:bodyPr/>
          <a:lstStyle/>
          <a:p>
            <a:pPr marL="0" indent="0">
              <a:buFont typeface="Calibri" panose="020F0502020204030204" pitchFamily="34" charset="0"/>
              <a:buNone/>
            </a:pPr>
            <a:r>
              <a:rPr lang="en-US" spc="200" dirty="0" smtClean="0">
                <a:solidFill>
                  <a:schemeClr val="tx1"/>
                </a:solidFill>
              </a:rPr>
              <a:t>ABIGABA PETER</a:t>
            </a:r>
            <a:endParaRPr lang="en-US" spc="200" dirty="0">
              <a:solidFill>
                <a:schemeClr val="tx1"/>
              </a:solidFill>
            </a:endParaRPr>
          </a:p>
        </p:txBody>
      </p:sp>
    </p:spTree>
    <p:extLst>
      <p:ext uri="{BB962C8B-B14F-4D97-AF65-F5344CB8AC3E}">
        <p14:creationId xmlns:p14="http://schemas.microsoft.com/office/powerpoint/2010/main" val="971976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p:txBody>
          <a:bodyPr/>
          <a:lstStyle/>
          <a:p>
            <a:pPr algn="ctr"/>
            <a:r>
              <a:rPr lang="en-US" dirty="0" smtClean="0"/>
              <a:t>ROBOT DESIGN CONSIDERATIONS</a:t>
            </a:r>
            <a:endParaRPr lang="en-US" dirty="0"/>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a:xfrm>
            <a:off x="1459523" y="2149773"/>
            <a:ext cx="4157296" cy="3633471"/>
          </a:xfrm>
        </p:spPr>
        <p:txBody>
          <a:bodyPr>
            <a:normAutofit lnSpcReduction="10000"/>
          </a:bodyPr>
          <a:lstStyle/>
          <a:p>
            <a:pPr marL="285750" indent="-285750">
              <a:buFont typeface="Arial" panose="020B0604020202020204" pitchFamily="34" charset="0"/>
              <a:buChar char="•"/>
            </a:pPr>
            <a:r>
              <a:rPr lang="en-US" dirty="0" smtClean="0"/>
              <a:t>It should lift 1 kg or more at the end </a:t>
            </a:r>
            <a:r>
              <a:rPr lang="en-US" dirty="0" smtClean="0"/>
              <a:t>effector and figure out where that object is on it’s own.</a:t>
            </a:r>
            <a:endParaRPr lang="en-US" dirty="0" smtClean="0"/>
          </a:p>
          <a:p>
            <a:pPr marL="285750" indent="-285750">
              <a:buFont typeface="Arial" panose="020B0604020202020204" pitchFamily="34" charset="0"/>
              <a:buChar char="•"/>
            </a:pPr>
            <a:r>
              <a:rPr lang="en-US" dirty="0" smtClean="0"/>
              <a:t>It should use servo motors for ease of control</a:t>
            </a:r>
          </a:p>
          <a:p>
            <a:pPr marL="285750" indent="-285750">
              <a:buFont typeface="Arial" panose="020B0604020202020204" pitchFamily="34" charset="0"/>
              <a:buChar char="•"/>
            </a:pPr>
            <a:r>
              <a:rPr lang="en-US" dirty="0" smtClean="0"/>
              <a:t>It should be fully 3D printed except for nuts, bolts and bearings</a:t>
            </a:r>
          </a:p>
          <a:p>
            <a:r>
              <a:rPr lang="en-US" dirty="0" smtClean="0"/>
              <a:t>After this, we assumed various lengths we would want the robot to have and their estimated masses (using </a:t>
            </a:r>
            <a:r>
              <a:rPr lang="en-US" dirty="0" err="1"/>
              <a:t>S</a:t>
            </a:r>
            <a:r>
              <a:rPr lang="en-US" dirty="0" err="1" smtClean="0"/>
              <a:t>olidworks</a:t>
            </a:r>
            <a:r>
              <a:rPr lang="en-US" dirty="0" smtClean="0"/>
              <a:t> mass properties) and after a few iterations we saw that a torque of 40kg.cm would be enough to lift 1 kg for a &gt;30cm arm length</a:t>
            </a:r>
            <a:endParaRPr lang="en-US" dirty="0"/>
          </a:p>
        </p:txBody>
      </p:sp>
      <p:pic>
        <p:nvPicPr>
          <p:cNvPr id="27" name="Picture Placeholder 26">
            <a:extLst>
              <a:ext uri="{FF2B5EF4-FFF2-40B4-BE49-F238E27FC236}">
                <a16:creationId xmlns:a16="http://schemas.microsoft.com/office/drawing/2014/main" id="{1E23C3D4-3265-654A-93D6-FE4FDACECE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20398" y="633875"/>
            <a:ext cx="5440754" cy="5591175"/>
          </a:xfrm>
        </p:spPr>
      </p:pic>
    </p:spTree>
    <p:extLst>
      <p:ext uri="{BB962C8B-B14F-4D97-AF65-F5344CB8AC3E}">
        <p14:creationId xmlns:p14="http://schemas.microsoft.com/office/powerpoint/2010/main" val="1255359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0" y="0"/>
            <a:ext cx="12192000" cy="587584"/>
          </a:xfrm>
        </p:spPr>
        <p:txBody>
          <a:bodyPr/>
          <a:lstStyle/>
          <a:p>
            <a:pPr algn="ctr"/>
            <a:r>
              <a:rPr lang="en-US" dirty="0" smtClean="0"/>
              <a:t>the </a:t>
            </a:r>
            <a:r>
              <a:rPr lang="en-US" dirty="0" smtClean="0"/>
              <a:t>Cad designs </a:t>
            </a:r>
            <a:endParaRPr lang="en-US" dirty="0"/>
          </a:p>
        </p:txBody>
      </p:sp>
      <p:pic>
        <p:nvPicPr>
          <p:cNvPr id="10" name="Picture 9"/>
          <p:cNvPicPr>
            <a:picLocks noChangeAspect="1"/>
          </p:cNvPicPr>
          <p:nvPr/>
        </p:nvPicPr>
        <p:blipFill>
          <a:blip r:embed="rId2"/>
          <a:stretch>
            <a:fillRect/>
          </a:stretch>
        </p:blipFill>
        <p:spPr>
          <a:xfrm>
            <a:off x="1009357" y="728362"/>
            <a:ext cx="3067148" cy="2085176"/>
          </a:xfrm>
          <a:prstGeom prst="rect">
            <a:avLst/>
          </a:prstGeom>
        </p:spPr>
      </p:pic>
      <p:pic>
        <p:nvPicPr>
          <p:cNvPr id="11" name="Picture 10"/>
          <p:cNvPicPr>
            <a:picLocks noChangeAspect="1"/>
          </p:cNvPicPr>
          <p:nvPr/>
        </p:nvPicPr>
        <p:blipFill>
          <a:blip r:embed="rId3"/>
          <a:stretch>
            <a:fillRect/>
          </a:stretch>
        </p:blipFill>
        <p:spPr>
          <a:xfrm>
            <a:off x="1009357" y="3225376"/>
            <a:ext cx="1761287" cy="2488224"/>
          </a:xfrm>
          <a:prstGeom prst="rect">
            <a:avLst/>
          </a:prstGeom>
        </p:spPr>
      </p:pic>
      <p:pic>
        <p:nvPicPr>
          <p:cNvPr id="12" name="Picture 11"/>
          <p:cNvPicPr>
            <a:picLocks noChangeAspect="1"/>
          </p:cNvPicPr>
          <p:nvPr/>
        </p:nvPicPr>
        <p:blipFill>
          <a:blip r:embed="rId4"/>
          <a:stretch>
            <a:fillRect/>
          </a:stretch>
        </p:blipFill>
        <p:spPr>
          <a:xfrm>
            <a:off x="2969394" y="3225376"/>
            <a:ext cx="1107200" cy="2488224"/>
          </a:xfrm>
          <a:prstGeom prst="rect">
            <a:avLst/>
          </a:prstGeom>
        </p:spPr>
      </p:pic>
      <p:pic>
        <p:nvPicPr>
          <p:cNvPr id="13" name="Picture 12"/>
          <p:cNvPicPr>
            <a:picLocks noChangeAspect="1"/>
          </p:cNvPicPr>
          <p:nvPr/>
        </p:nvPicPr>
        <p:blipFill>
          <a:blip r:embed="rId5"/>
          <a:stretch>
            <a:fillRect/>
          </a:stretch>
        </p:blipFill>
        <p:spPr>
          <a:xfrm>
            <a:off x="4437789" y="587584"/>
            <a:ext cx="3563517" cy="2963266"/>
          </a:xfrm>
          <a:prstGeom prst="rect">
            <a:avLst/>
          </a:prstGeom>
        </p:spPr>
      </p:pic>
      <p:pic>
        <p:nvPicPr>
          <p:cNvPr id="14" name="Picture 13"/>
          <p:cNvPicPr>
            <a:picLocks noChangeAspect="1"/>
          </p:cNvPicPr>
          <p:nvPr/>
        </p:nvPicPr>
        <p:blipFill>
          <a:blip r:embed="rId6"/>
          <a:stretch>
            <a:fillRect/>
          </a:stretch>
        </p:blipFill>
        <p:spPr>
          <a:xfrm>
            <a:off x="4259163" y="3832406"/>
            <a:ext cx="4179961" cy="1881194"/>
          </a:xfrm>
          <a:prstGeom prst="rect">
            <a:avLst/>
          </a:prstGeom>
        </p:spPr>
      </p:pic>
      <p:pic>
        <p:nvPicPr>
          <p:cNvPr id="15" name="Picture 14"/>
          <p:cNvPicPr>
            <a:picLocks noChangeAspect="1"/>
          </p:cNvPicPr>
          <p:nvPr/>
        </p:nvPicPr>
        <p:blipFill>
          <a:blip r:embed="rId7"/>
          <a:stretch>
            <a:fillRect/>
          </a:stretch>
        </p:blipFill>
        <p:spPr>
          <a:xfrm>
            <a:off x="8621693" y="3080446"/>
            <a:ext cx="2834378" cy="2633154"/>
          </a:xfrm>
          <a:prstGeom prst="rect">
            <a:avLst/>
          </a:prstGeom>
        </p:spPr>
      </p:pic>
      <p:pic>
        <p:nvPicPr>
          <p:cNvPr id="16" name="Picture 15"/>
          <p:cNvPicPr>
            <a:picLocks noChangeAspect="1"/>
          </p:cNvPicPr>
          <p:nvPr/>
        </p:nvPicPr>
        <p:blipFill>
          <a:blip r:embed="rId8"/>
          <a:stretch>
            <a:fillRect/>
          </a:stretch>
        </p:blipFill>
        <p:spPr>
          <a:xfrm>
            <a:off x="8092591" y="578836"/>
            <a:ext cx="3363480" cy="2067102"/>
          </a:xfrm>
          <a:prstGeom prst="rect">
            <a:avLst/>
          </a:prstGeom>
        </p:spPr>
      </p:pic>
      <p:sp>
        <p:nvSpPr>
          <p:cNvPr id="17" name="TextBox 16"/>
          <p:cNvSpPr txBox="1"/>
          <p:nvPr/>
        </p:nvSpPr>
        <p:spPr>
          <a:xfrm>
            <a:off x="1414480" y="2856044"/>
            <a:ext cx="2256902" cy="369332"/>
          </a:xfrm>
          <a:prstGeom prst="rect">
            <a:avLst/>
          </a:prstGeom>
          <a:noFill/>
        </p:spPr>
        <p:txBody>
          <a:bodyPr wrap="square" rtlCol="0">
            <a:spAutoFit/>
          </a:bodyPr>
          <a:lstStyle/>
          <a:p>
            <a:pPr algn="ctr"/>
            <a:r>
              <a:rPr lang="en-US" b="1" dirty="0" smtClean="0"/>
              <a:t>base</a:t>
            </a:r>
            <a:endParaRPr lang="en-US" b="1" dirty="0"/>
          </a:p>
        </p:txBody>
      </p:sp>
      <p:sp>
        <p:nvSpPr>
          <p:cNvPr id="25" name="TextBox 24"/>
          <p:cNvSpPr txBox="1"/>
          <p:nvPr/>
        </p:nvSpPr>
        <p:spPr>
          <a:xfrm>
            <a:off x="2969394" y="5631507"/>
            <a:ext cx="1165861" cy="646331"/>
          </a:xfrm>
          <a:prstGeom prst="rect">
            <a:avLst/>
          </a:prstGeom>
          <a:noFill/>
        </p:spPr>
        <p:txBody>
          <a:bodyPr wrap="square" rtlCol="0">
            <a:spAutoFit/>
          </a:bodyPr>
          <a:lstStyle/>
          <a:p>
            <a:pPr algn="ctr"/>
            <a:r>
              <a:rPr lang="en-US" b="1" dirty="0" smtClean="0"/>
              <a:t>4x Servo mount</a:t>
            </a:r>
            <a:endParaRPr lang="en-US" b="1" dirty="0"/>
          </a:p>
        </p:txBody>
      </p:sp>
      <p:sp>
        <p:nvSpPr>
          <p:cNvPr id="26" name="TextBox 25"/>
          <p:cNvSpPr txBox="1"/>
          <p:nvPr/>
        </p:nvSpPr>
        <p:spPr>
          <a:xfrm>
            <a:off x="811856" y="5858679"/>
            <a:ext cx="2256902" cy="369332"/>
          </a:xfrm>
          <a:prstGeom prst="rect">
            <a:avLst/>
          </a:prstGeom>
          <a:noFill/>
        </p:spPr>
        <p:txBody>
          <a:bodyPr wrap="square" rtlCol="0">
            <a:spAutoFit/>
          </a:bodyPr>
          <a:lstStyle/>
          <a:p>
            <a:pPr algn="ctr"/>
            <a:r>
              <a:rPr lang="en-US" b="1" dirty="0" smtClean="0"/>
              <a:t>Upper base</a:t>
            </a:r>
            <a:endParaRPr lang="en-US" b="1" dirty="0"/>
          </a:p>
        </p:txBody>
      </p:sp>
      <p:sp>
        <p:nvSpPr>
          <p:cNvPr id="27" name="TextBox 26"/>
          <p:cNvSpPr txBox="1"/>
          <p:nvPr/>
        </p:nvSpPr>
        <p:spPr>
          <a:xfrm>
            <a:off x="5091096" y="3620121"/>
            <a:ext cx="2256902" cy="369332"/>
          </a:xfrm>
          <a:prstGeom prst="rect">
            <a:avLst/>
          </a:prstGeom>
          <a:noFill/>
        </p:spPr>
        <p:txBody>
          <a:bodyPr wrap="square" rtlCol="0">
            <a:spAutoFit/>
          </a:bodyPr>
          <a:lstStyle/>
          <a:p>
            <a:pPr algn="ctr"/>
            <a:r>
              <a:rPr lang="en-US" b="1" dirty="0" smtClean="0"/>
              <a:t>Shoulder arm</a:t>
            </a:r>
            <a:endParaRPr lang="en-US" b="1" dirty="0"/>
          </a:p>
        </p:txBody>
      </p:sp>
      <p:sp>
        <p:nvSpPr>
          <p:cNvPr id="28" name="TextBox 27"/>
          <p:cNvSpPr txBox="1"/>
          <p:nvPr/>
        </p:nvSpPr>
        <p:spPr>
          <a:xfrm>
            <a:off x="5220692" y="5858679"/>
            <a:ext cx="2256902" cy="369332"/>
          </a:xfrm>
          <a:prstGeom prst="rect">
            <a:avLst/>
          </a:prstGeom>
          <a:noFill/>
        </p:spPr>
        <p:txBody>
          <a:bodyPr wrap="square" rtlCol="0">
            <a:spAutoFit/>
          </a:bodyPr>
          <a:lstStyle/>
          <a:p>
            <a:pPr algn="ctr"/>
            <a:r>
              <a:rPr lang="en-US" b="1" dirty="0" smtClean="0"/>
              <a:t>Elbow arm</a:t>
            </a:r>
            <a:endParaRPr lang="en-US" b="1" dirty="0"/>
          </a:p>
        </p:txBody>
      </p:sp>
      <p:sp>
        <p:nvSpPr>
          <p:cNvPr id="29" name="TextBox 28"/>
          <p:cNvSpPr txBox="1"/>
          <p:nvPr/>
        </p:nvSpPr>
        <p:spPr>
          <a:xfrm>
            <a:off x="8910431" y="5858679"/>
            <a:ext cx="2256902" cy="369332"/>
          </a:xfrm>
          <a:prstGeom prst="rect">
            <a:avLst/>
          </a:prstGeom>
          <a:noFill/>
        </p:spPr>
        <p:txBody>
          <a:bodyPr wrap="square" rtlCol="0">
            <a:spAutoFit/>
          </a:bodyPr>
          <a:lstStyle/>
          <a:p>
            <a:pPr algn="ctr"/>
            <a:r>
              <a:rPr lang="en-US" b="1" dirty="0" smtClean="0"/>
              <a:t>Wrist arm</a:t>
            </a:r>
            <a:endParaRPr lang="en-US" b="1" dirty="0"/>
          </a:p>
        </p:txBody>
      </p:sp>
      <p:sp>
        <p:nvSpPr>
          <p:cNvPr id="30" name="TextBox 29"/>
          <p:cNvSpPr txBox="1"/>
          <p:nvPr/>
        </p:nvSpPr>
        <p:spPr>
          <a:xfrm>
            <a:off x="8645880" y="2711114"/>
            <a:ext cx="2256902" cy="369332"/>
          </a:xfrm>
          <a:prstGeom prst="rect">
            <a:avLst/>
          </a:prstGeom>
          <a:noFill/>
        </p:spPr>
        <p:txBody>
          <a:bodyPr wrap="square" rtlCol="0">
            <a:spAutoFit/>
          </a:bodyPr>
          <a:lstStyle/>
          <a:p>
            <a:pPr algn="ctr"/>
            <a:r>
              <a:rPr lang="en-US" b="1" dirty="0" smtClean="0"/>
              <a:t>Gripper</a:t>
            </a:r>
            <a:endParaRPr lang="en-US" b="1" dirty="0"/>
          </a:p>
        </p:txBody>
      </p:sp>
    </p:spTree>
    <p:extLst>
      <p:ext uri="{BB962C8B-B14F-4D97-AF65-F5344CB8AC3E}">
        <p14:creationId xmlns:p14="http://schemas.microsoft.com/office/powerpoint/2010/main" val="1640389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0" y="0"/>
            <a:ext cx="12192000" cy="587584"/>
          </a:xfrm>
        </p:spPr>
        <p:txBody>
          <a:bodyPr/>
          <a:lstStyle/>
          <a:p>
            <a:pPr algn="ctr"/>
            <a:r>
              <a:rPr lang="en-US" dirty="0" smtClean="0"/>
              <a:t>3d PRINTING AND ASSEMBLY</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87" y="650631"/>
            <a:ext cx="3663460" cy="2747595"/>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22099"/>
          <a:stretch/>
        </p:blipFill>
        <p:spPr>
          <a:xfrm>
            <a:off x="627186" y="3734533"/>
            <a:ext cx="3663460" cy="214041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567" y="650631"/>
            <a:ext cx="6552793" cy="4916515"/>
          </a:xfrm>
          <a:prstGeom prst="rect">
            <a:avLst/>
          </a:prstGeom>
        </p:spPr>
      </p:pic>
      <p:sp>
        <p:nvSpPr>
          <p:cNvPr id="21" name="TextBox 20"/>
          <p:cNvSpPr txBox="1"/>
          <p:nvPr/>
        </p:nvSpPr>
        <p:spPr>
          <a:xfrm>
            <a:off x="347110" y="3365201"/>
            <a:ext cx="4223611" cy="369332"/>
          </a:xfrm>
          <a:prstGeom prst="rect">
            <a:avLst/>
          </a:prstGeom>
          <a:noFill/>
        </p:spPr>
        <p:txBody>
          <a:bodyPr wrap="square" rtlCol="0">
            <a:spAutoFit/>
          </a:bodyPr>
          <a:lstStyle/>
          <a:p>
            <a:pPr algn="ctr"/>
            <a:r>
              <a:rPr lang="en-US" b="1" dirty="0" smtClean="0"/>
              <a:t>ELBOW ARM JUST PRINTED</a:t>
            </a:r>
            <a:endParaRPr lang="en-US" b="1" dirty="0"/>
          </a:p>
        </p:txBody>
      </p:sp>
      <p:sp>
        <p:nvSpPr>
          <p:cNvPr id="22" name="TextBox 21"/>
          <p:cNvSpPr txBox="1"/>
          <p:nvPr/>
        </p:nvSpPr>
        <p:spPr>
          <a:xfrm>
            <a:off x="347109" y="5841923"/>
            <a:ext cx="4223611" cy="369332"/>
          </a:xfrm>
          <a:prstGeom prst="rect">
            <a:avLst/>
          </a:prstGeom>
          <a:noFill/>
        </p:spPr>
        <p:txBody>
          <a:bodyPr wrap="square" rtlCol="0">
            <a:spAutoFit/>
          </a:bodyPr>
          <a:lstStyle/>
          <a:p>
            <a:pPr algn="ctr"/>
            <a:r>
              <a:rPr lang="en-US" b="1" dirty="0" smtClean="0"/>
              <a:t>AFTER REMOVING SUPPORTS</a:t>
            </a:r>
            <a:endParaRPr lang="en-US" b="1" dirty="0"/>
          </a:p>
        </p:txBody>
      </p:sp>
      <p:sp>
        <p:nvSpPr>
          <p:cNvPr id="25" name="TextBox 24"/>
          <p:cNvSpPr txBox="1"/>
          <p:nvPr/>
        </p:nvSpPr>
        <p:spPr>
          <a:xfrm>
            <a:off x="4692567" y="5690282"/>
            <a:ext cx="6552793" cy="369332"/>
          </a:xfrm>
          <a:prstGeom prst="rect">
            <a:avLst/>
          </a:prstGeom>
          <a:noFill/>
        </p:spPr>
        <p:txBody>
          <a:bodyPr wrap="square" rtlCol="0">
            <a:spAutoFit/>
          </a:bodyPr>
          <a:lstStyle/>
          <a:p>
            <a:pPr algn="ctr"/>
            <a:r>
              <a:rPr lang="en-US" b="1" dirty="0" smtClean="0"/>
              <a:t>ARM FULLY ASSEMBLED</a:t>
            </a:r>
            <a:r>
              <a:rPr lang="en-US" dirty="0" smtClean="0"/>
              <a:t>(the small arm is a test 2DOF arm)</a:t>
            </a:r>
            <a:endParaRPr lang="en-US" b="1" dirty="0"/>
          </a:p>
        </p:txBody>
      </p:sp>
    </p:spTree>
    <p:extLst>
      <p:ext uri="{BB962C8B-B14F-4D97-AF65-F5344CB8AC3E}">
        <p14:creationId xmlns:p14="http://schemas.microsoft.com/office/powerpoint/2010/main" val="2543358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smtClean="0">
                <a:solidFill>
                  <a:schemeClr val="tx1">
                    <a:lumMod val="85000"/>
                    <a:lumOff val="15000"/>
                  </a:schemeClr>
                </a:solidFill>
              </a:rPr>
              <a:t>MATLAB SIMULATION</a:t>
            </a:r>
            <a:endParaRPr lang="en-US" dirty="0">
              <a:solidFill>
                <a:schemeClr val="tx1">
                  <a:lumMod val="85000"/>
                  <a:lumOff val="15000"/>
                </a:schemeClr>
              </a:solidFill>
            </a:endParaRP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p:txBody>
          <a:bodyPr/>
          <a:lstStyle/>
          <a:p>
            <a:pPr marL="0" indent="0">
              <a:buFont typeface="Calibri" panose="020F0502020204030204" pitchFamily="34" charset="0"/>
              <a:buNone/>
            </a:pPr>
            <a:r>
              <a:rPr lang="en-US" spc="200" dirty="0" smtClean="0">
                <a:solidFill>
                  <a:schemeClr val="tx1"/>
                </a:solidFill>
              </a:rPr>
              <a:t>MISGANA DERIBACHEW</a:t>
            </a:r>
            <a:endParaRPr lang="en-US" spc="200" dirty="0">
              <a:solidFill>
                <a:schemeClr val="tx1"/>
              </a:solidFill>
            </a:endParaRPr>
          </a:p>
        </p:txBody>
      </p:sp>
    </p:spTree>
    <p:extLst>
      <p:ext uri="{BB962C8B-B14F-4D97-AF65-F5344CB8AC3E}">
        <p14:creationId xmlns:p14="http://schemas.microsoft.com/office/powerpoint/2010/main" val="2362623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CD59CD-1242-F149-AB16-9D02E7C89131}"/>
              </a:ext>
            </a:extLst>
          </p:cNvPr>
          <p:cNvSpPr>
            <a:spLocks noGrp="1"/>
          </p:cNvSpPr>
          <p:nvPr>
            <p:ph type="title"/>
          </p:nvPr>
        </p:nvSpPr>
        <p:spPr>
          <a:xfrm>
            <a:off x="5443870" y="788412"/>
            <a:ext cx="5711810" cy="587584"/>
          </a:xfrm>
        </p:spPr>
        <p:txBody>
          <a:bodyPr>
            <a:noAutofit/>
          </a:bodyPr>
          <a:lstStyle/>
          <a:p>
            <a:pPr algn="ctr"/>
            <a:r>
              <a:rPr lang="en-US" sz="2400" dirty="0" smtClean="0"/>
              <a:t>FORWARD and INVERSE KINEMATICS ROBOT MODEL</a:t>
            </a:r>
            <a:endParaRPr lang="en-US" sz="2400"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451324"/>
                <a:ext cx="5711810" cy="4800007"/>
              </a:xfrm>
            </p:spPr>
            <p:txBody>
              <a:bodyPr>
                <a:normAutofit/>
              </a:bodyPr>
              <a:lstStyle/>
              <a:p>
                <a:pPr>
                  <a:buFont typeface="Arial" panose="020B0604020202020204" pitchFamily="34" charset="0"/>
                  <a:buChar char="•"/>
                </a:pPr>
                <a:r>
                  <a:rPr lang="en-US" sz="1700" dirty="0" smtClean="0">
                    <a:solidFill>
                      <a:schemeClr val="tx1"/>
                    </a:solidFill>
                  </a:rPr>
                  <a:t>Forward kinematics does one thing, given the robots joint angles it calculates the </a:t>
                </a:r>
                <a:r>
                  <a:rPr lang="en-US" sz="1700" dirty="0" err="1" smtClean="0">
                    <a:solidFill>
                      <a:schemeClr val="tx1"/>
                    </a:solidFill>
                  </a:rPr>
                  <a:t>x,y,z</a:t>
                </a:r>
                <a:r>
                  <a:rPr lang="en-US" sz="1700" dirty="0" smtClean="0">
                    <a:solidFill>
                      <a:schemeClr val="tx1"/>
                    </a:solidFill>
                  </a:rPr>
                  <a:t> coordinates of the end effector</a:t>
                </a:r>
              </a:p>
              <a:p>
                <a:pPr>
                  <a:buFont typeface="Arial" panose="020B0604020202020204" pitchFamily="34" charset="0"/>
                  <a:buChar char="•"/>
                </a:pPr>
                <a:r>
                  <a:rPr lang="en-US" sz="1700" dirty="0" smtClean="0">
                    <a:solidFill>
                      <a:schemeClr val="tx1"/>
                    </a:solidFill>
                  </a:rPr>
                  <a:t>Inverse kinematics on the other hand calculates the joint angles given the robot </a:t>
                </a:r>
                <a:r>
                  <a:rPr lang="en-US" sz="1700" dirty="0" err="1" smtClean="0">
                    <a:solidFill>
                      <a:schemeClr val="tx1"/>
                    </a:solidFill>
                  </a:rPr>
                  <a:t>x,y,z</a:t>
                </a:r>
                <a:endParaRPr lang="en-US" sz="1700" dirty="0" smtClean="0">
                  <a:solidFill>
                    <a:schemeClr val="tx1"/>
                  </a:solidFill>
                </a:endParaRPr>
              </a:p>
              <a:p>
                <a:pPr>
                  <a:buFont typeface="Arial" panose="020B0604020202020204" pitchFamily="34" charset="0"/>
                  <a:buChar char="•"/>
                </a:pPr>
                <a:r>
                  <a:rPr lang="en-US" sz="1700" dirty="0" smtClean="0">
                    <a:solidFill>
                      <a:schemeClr val="tx1"/>
                    </a:solidFill>
                  </a:rPr>
                  <a:t>We used a 2 DOF robot to simplify and evaluate the model and the forward equation was found to be:</a:t>
                </a:r>
              </a:p>
              <a:p>
                <a:pPr algn="ctr"/>
                <a14:m>
                  <m:oMath xmlns:m="http://schemas.openxmlformats.org/officeDocument/2006/math">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2</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cos</m:t>
                        </m:r>
                      </m:fName>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1</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cos</m:t>
                            </m:r>
                          </m:fName>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func>
                      </m:e>
                    </m:func>
                  </m:oMath>
                </a14:m>
                <a:r>
                  <a:rPr lang="en-US" dirty="0">
                    <a:solidFill>
                      <a:schemeClr val="tx1"/>
                    </a:solidFill>
                  </a:rPr>
                  <a:t> </a:t>
                </a:r>
                <a:endParaRPr lang="en-US" i="1" dirty="0">
                  <a:solidFill>
                    <a:schemeClr val="tx1"/>
                  </a:solidFill>
                </a:endParaRPr>
              </a:p>
              <a:p>
                <a:pPr algn="ctr"/>
                <a14:m>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2</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1</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func>
                  </m:oMath>
                </a14:m>
                <a:endParaRPr lang="en-US" dirty="0" smtClean="0">
                  <a:solidFill>
                    <a:schemeClr val="tx1"/>
                  </a:solidFill>
                </a:endParaRPr>
              </a:p>
              <a:p>
                <a:pPr>
                  <a:buFont typeface="Arial" panose="020B0604020202020204" pitchFamily="34" charset="0"/>
                  <a:buChar char="•"/>
                </a:pPr>
                <a:r>
                  <a:rPr lang="en-US" dirty="0" smtClean="0">
                    <a:solidFill>
                      <a:schemeClr val="tx1"/>
                    </a:solidFill>
                  </a:rPr>
                  <a:t>The inverse kinematics was found to be:</a:t>
                </a: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cos</m:t>
                              </m:r>
                            </m:e>
                            <m:sup>
                              <m:r>
                                <a:rPr lang="en-US" i="1">
                                  <a:solidFill>
                                    <a:schemeClr val="tx1"/>
                                  </a:solidFill>
                                  <a:latin typeface="Cambria Math" panose="02040503050406030204" pitchFamily="18" charset="0"/>
                                </a:rPr>
                                <m:t>−1</m:t>
                              </m:r>
                            </m:sup>
                          </m:sSup>
                        </m:fName>
                        <m:e>
                          <m:f>
                            <m:fPr>
                              <m:ctrlPr>
                                <a:rPr lang="en-US" i="1">
                                  <a:solidFill>
                                    <a:schemeClr val="tx1"/>
                                  </a:solidFill>
                                  <a:latin typeface="Cambria Math" panose="02040503050406030204" pitchFamily="18" charset="0"/>
                                </a:rPr>
                              </m:ctrlPr>
                            </m:fPr>
                            <m:num>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3</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3</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2</m:t>
                                  </m:r>
                                </m:sup>
                              </m:sSubSup>
                            </m:num>
                            <m:den>
                              <m:r>
                                <a:rPr lang="en-US" i="1">
                                  <a:solidFill>
                                    <a:schemeClr val="tx1"/>
                                  </a:solidFill>
                                  <a:latin typeface="Cambria Math" panose="02040503050406030204" pitchFamily="18" charset="0"/>
                                </a:rPr>
                                <m:t>2</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2</m:t>
                                  </m:r>
                                </m:sub>
                              </m:sSub>
                            </m:den>
                          </m:f>
                        </m:e>
                      </m:func>
                    </m:oMath>
                  </m:oMathPara>
                </a14:m>
                <a:endParaRPr lang="en-US" dirty="0" smtClean="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a:rPr lang="en-US" i="1">
                              <a:solidFill>
                                <a:schemeClr val="tx1"/>
                              </a:solidFill>
                              <a:latin typeface="Cambria Math" panose="02040503050406030204" pitchFamily="18" charset="0"/>
                            </a:rPr>
                            <m:t>𝑎𝑡𝑎𝑛</m:t>
                          </m:r>
                          <m:r>
                            <a:rPr lang="en-US" i="1">
                              <a:solidFill>
                                <a:schemeClr val="tx1"/>
                              </a:solidFill>
                              <a:latin typeface="Cambria Math" panose="02040503050406030204" pitchFamily="18" charset="0"/>
                            </a:rPr>
                            <m:t>2(</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3</m:t>
                              </m:r>
                            </m:sub>
                          </m:sSub>
                        </m:fName>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 </m:t>
                          </m:r>
                          <m:func>
                            <m:funcPr>
                              <m:ctrlPr>
                                <a:rPr lang="en-US" i="1">
                                  <a:solidFill>
                                    <a:schemeClr val="tx1"/>
                                  </a:solidFill>
                                  <a:latin typeface="Cambria Math" panose="02040503050406030204" pitchFamily="18" charset="0"/>
                                </a:rPr>
                              </m:ctrlPr>
                            </m:funcPr>
                            <m:fName>
                              <m:r>
                                <a:rPr lang="en-US" i="1">
                                  <a:solidFill>
                                    <a:schemeClr val="tx1"/>
                                  </a:solidFill>
                                  <a:latin typeface="Cambria Math" panose="02040503050406030204" pitchFamily="18" charset="0"/>
                                </a:rPr>
                                <m:t>𝑎𝑡𝑎𝑛</m:t>
                              </m:r>
                              <m:r>
                                <a:rPr lang="en-US" i="1">
                                  <a:solidFill>
                                    <a:schemeClr val="tx1"/>
                                  </a:solidFill>
                                  <a:latin typeface="Cambria Math" panose="02040503050406030204" pitchFamily="18" charset="0"/>
                                </a:rPr>
                                <m:t>2</m:t>
                              </m:r>
                            </m:fName>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2</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2</m:t>
                                      </m:r>
                                    </m:sub>
                                  </m:sSub>
                                </m:e>
                              </m:fun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1</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cos</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2</m:t>
                                      </m:r>
                                    </m:sub>
                                  </m:sSub>
                                </m:e>
                              </m:func>
                            </m:e>
                          </m:func>
                          <m:r>
                            <a:rPr lang="en-US" i="1">
                              <a:solidFill>
                                <a:schemeClr val="tx1"/>
                              </a:solidFill>
                              <a:latin typeface="Cambria Math" panose="02040503050406030204" pitchFamily="18" charset="0"/>
                            </a:rPr>
                            <m:t>)</m:t>
                          </m:r>
                        </m:e>
                      </m:func>
                    </m:oMath>
                  </m:oMathPara>
                </a14:m>
                <a:endParaRPr lang="en-US" dirty="0" smtClean="0">
                  <a:solidFill>
                    <a:schemeClr val="tx1"/>
                  </a:solidFill>
                </a:endParaRPr>
              </a:p>
              <a:p>
                <a:pPr marL="0" indent="0" algn="ctr">
                  <a:buNone/>
                </a:pPr>
                <a:r>
                  <a:rPr lang="en-US" sz="1200" dirty="0">
                    <a:solidFill>
                      <a:srgbClr val="FF0000"/>
                    </a:solidFill>
                  </a:rPr>
                  <a:t>Calculations steps and </a:t>
                </a:r>
                <a:r>
                  <a:rPr lang="en-US" sz="1200" dirty="0" smtClean="0">
                    <a:solidFill>
                      <a:srgbClr val="FF0000"/>
                    </a:solidFill>
                  </a:rPr>
                  <a:t>details </a:t>
                </a:r>
                <a:r>
                  <a:rPr lang="en-US" sz="1200" dirty="0">
                    <a:solidFill>
                      <a:srgbClr val="FF0000"/>
                    </a:solidFill>
                  </a:rPr>
                  <a:t>omitted for the </a:t>
                </a:r>
                <a:r>
                  <a:rPr lang="en-US" sz="1200" dirty="0" smtClean="0">
                    <a:solidFill>
                      <a:srgbClr val="FF0000"/>
                    </a:solidFill>
                  </a:rPr>
                  <a:t>sake of  brevity.</a:t>
                </a:r>
                <a:endParaRPr lang="en-US" sz="1200" dirty="0">
                  <a:solidFill>
                    <a:srgbClr val="FF0000"/>
                  </a:solidFill>
                </a:endParaRPr>
              </a:p>
              <a:p>
                <a:pPr marL="0" indent="0">
                  <a:buNone/>
                </a:pPr>
                <a:endParaRPr lang="en-US" dirty="0" smtClean="0">
                  <a:solidFill>
                    <a:schemeClr val="tx1"/>
                  </a:solidFill>
                </a:endParaRPr>
              </a:p>
            </p:txBody>
          </p:sp>
        </mc:Choice>
        <mc:Fallback>
          <p:sp>
            <p:nvSpPr>
              <p:cNvPr id="6" name="Content Placeholder 2">
                <a:extLst>
                  <a:ext uri="{FF2B5EF4-FFF2-40B4-BE49-F238E27FC236}">
                    <a16:creationId xmlns:a16="http://schemas.microsoft.com/office/drawing/2014/main" id="{79497D95-D925-3641-A715-DB7630E983B0}"/>
                  </a:ext>
                </a:extLst>
              </p:cNvPr>
              <p:cNvSpPr>
                <a:spLocks noGrp="1" noRot="1" noChangeAspect="1" noMove="1" noResize="1" noEditPoints="1" noAdjustHandles="1" noChangeArrowheads="1" noChangeShapeType="1" noTextEdit="1"/>
              </p:cNvSpPr>
              <p:nvPr>
                <p:ph sz="half" idx="2"/>
              </p:nvPr>
            </p:nvSpPr>
            <p:spPr>
              <a:xfrm>
                <a:off x="5443870" y="1451324"/>
                <a:ext cx="5711810" cy="4800007"/>
              </a:xfrm>
              <a:blipFill>
                <a:blip r:embed="rId2"/>
                <a:stretch>
                  <a:fillRect l="-2134" t="-254" r="-854"/>
                </a:stretch>
              </a:blipFill>
            </p:spPr>
            <p:txBody>
              <a:bodyPr/>
              <a:lstStyle/>
              <a:p>
                <a:r>
                  <a:rPr lang="en-US">
                    <a:noFill/>
                  </a:rPr>
                  <a:t> </a:t>
                </a:r>
              </a:p>
            </p:txBody>
          </p:sp>
        </mc:Fallback>
      </mc:AlternateContent>
      <p:pic>
        <p:nvPicPr>
          <p:cNvPr id="7" name="Content Placeholder 8"/>
          <p:cNvPicPr>
            <a:picLocks noGrp="1" noChangeAspect="1"/>
          </p:cNvPicPr>
          <p:nvPr>
            <p:ph sz="half" idx="14"/>
          </p:nvPr>
        </p:nvPicPr>
        <p:blipFill rotWithShape="1">
          <a:blip r:embed="rId3">
            <a:extLst>
              <a:ext uri="{28A0092B-C50C-407E-A947-70E740481C1C}">
                <a14:useLocalDpi xmlns:a14="http://schemas.microsoft.com/office/drawing/2010/main" val="0"/>
              </a:ext>
            </a:extLst>
          </a:blip>
          <a:srcRect l="1122" r="2485"/>
          <a:stretch/>
        </p:blipFill>
        <p:spPr>
          <a:xfrm>
            <a:off x="0" y="0"/>
            <a:ext cx="4035669" cy="3449950"/>
          </a:xfrm>
          <a:prstGeom prst="rect">
            <a:avLst/>
          </a:prstGeom>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22543" t="4583" r="21267" b="5182"/>
          <a:stretch/>
        </p:blipFill>
        <p:spPr bwMode="auto">
          <a:xfrm>
            <a:off x="1126847" y="2751992"/>
            <a:ext cx="4317023" cy="4106008"/>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1636085" y="2382660"/>
            <a:ext cx="2162908" cy="369332"/>
          </a:xfrm>
          <a:prstGeom prst="rect">
            <a:avLst/>
          </a:prstGeom>
          <a:noFill/>
        </p:spPr>
        <p:txBody>
          <a:bodyPr wrap="square" rtlCol="0">
            <a:spAutoFit/>
          </a:bodyPr>
          <a:lstStyle/>
          <a:p>
            <a:r>
              <a:rPr lang="en-US" dirty="0" smtClean="0"/>
              <a:t>Arm diagram</a:t>
            </a:r>
            <a:endParaRPr lang="en-US" dirty="0"/>
          </a:p>
        </p:txBody>
      </p:sp>
      <p:sp>
        <p:nvSpPr>
          <p:cNvPr id="10" name="TextBox 9"/>
          <p:cNvSpPr txBox="1"/>
          <p:nvPr/>
        </p:nvSpPr>
        <p:spPr>
          <a:xfrm>
            <a:off x="3098540" y="5640197"/>
            <a:ext cx="2162908" cy="923330"/>
          </a:xfrm>
          <a:prstGeom prst="rect">
            <a:avLst/>
          </a:prstGeom>
          <a:noFill/>
        </p:spPr>
        <p:txBody>
          <a:bodyPr wrap="square" rtlCol="0">
            <a:spAutoFit/>
          </a:bodyPr>
          <a:lstStyle/>
          <a:p>
            <a:r>
              <a:rPr lang="en-US" dirty="0" smtClean="0"/>
              <a:t>All possible location the end effector can be</a:t>
            </a:r>
            <a:endParaRPr lang="en-US" dirty="0"/>
          </a:p>
        </p:txBody>
      </p:sp>
    </p:spTree>
    <p:extLst>
      <p:ext uri="{BB962C8B-B14F-4D97-AF65-F5344CB8AC3E}">
        <p14:creationId xmlns:p14="http://schemas.microsoft.com/office/powerpoint/2010/main" val="1230243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954" y="0"/>
            <a:ext cx="5711810" cy="587584"/>
          </a:xfrm>
        </p:spPr>
        <p:txBody>
          <a:bodyPr/>
          <a:lstStyle/>
          <a:p>
            <a:r>
              <a:rPr lang="en-US" dirty="0" smtClean="0"/>
              <a:t>SIMULATION RESULTS</a:t>
            </a:r>
            <a:endParaRPr lang="en-US" dirty="0"/>
          </a:p>
        </p:txBody>
      </p:sp>
      <p:pic>
        <p:nvPicPr>
          <p:cNvPr id="5" name="2021-11-28 17-54-21">
            <a:hlinkClick r:id="" action="ppaction://media"/>
          </p:cNvPr>
          <p:cNvPicPr>
            <a:picLocks noChangeAspect="1"/>
          </p:cNvPicPr>
          <p:nvPr>
            <a:videoFile r:link="rId1"/>
            <p:extLst>
              <p:ext uri="{DAA4B4D4-6D71-4841-9C94-3DE7FCFB9230}">
                <p14:media xmlns:p14="http://schemas.microsoft.com/office/powerpoint/2010/main" r:embed="rId2">
                  <p14:trim st="4574" end="37386"/>
                </p14:media>
              </p:ext>
            </p:extLst>
          </p:nvPr>
        </p:nvPicPr>
        <p:blipFill>
          <a:blip r:embed="rId4"/>
          <a:stretch>
            <a:fillRect/>
          </a:stretch>
        </p:blipFill>
        <p:spPr>
          <a:xfrm>
            <a:off x="980219" y="699439"/>
            <a:ext cx="9753600" cy="5486400"/>
          </a:xfrm>
          <a:prstGeom prst="rect">
            <a:avLst/>
          </a:prstGeom>
        </p:spPr>
      </p:pic>
    </p:spTree>
    <p:extLst>
      <p:ext uri="{BB962C8B-B14F-4D97-AF65-F5344CB8AC3E}">
        <p14:creationId xmlns:p14="http://schemas.microsoft.com/office/powerpoint/2010/main" val="161992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2_Win32_AS_v3" id="{A204E388-A84B-4CC6-98FC-54ED9900B3CD}" vid="{1AF041A9-EA2C-4539-9272-70AF2168FE9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0A43D08-F4F9-4D95-9CB2-7DE374416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29FA76-0C86-4BF1-99F1-A3115FBFFAB0}">
  <ds:schemaRefs>
    <ds:schemaRef ds:uri="http://schemas.microsoft.com/sharepoint/v3/contenttype/forms"/>
  </ds:schemaRefs>
</ds:datastoreItem>
</file>

<file path=customXml/itemProps3.xml><?xml version="1.0" encoding="utf-8"?>
<ds:datastoreItem xmlns:ds="http://schemas.openxmlformats.org/officeDocument/2006/customXml" ds:itemID="{44FAF7B5-E40C-46BE-9C83-DA251FCAE61E}">
  <ds:schemaRefs>
    <ds:schemaRef ds:uri="http://www.w3.org/XML/1998/namespace"/>
    <ds:schemaRef ds:uri="http://schemas.microsoft.com/office/2006/metadata/properties"/>
    <ds:schemaRef ds:uri="http://purl.org/dc/terms/"/>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sales pitch</Template>
  <TotalTime>0</TotalTime>
  <Words>1097</Words>
  <Application>Microsoft Office PowerPoint</Application>
  <PresentationFormat>Widescreen</PresentationFormat>
  <Paragraphs>88</Paragraphs>
  <Slides>20</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Helvetica Neue Medium</vt:lpstr>
      <vt:lpstr>Arial</vt:lpstr>
      <vt:lpstr>Calibri</vt:lpstr>
      <vt:lpstr>Cambria Math</vt:lpstr>
      <vt:lpstr>Century Gothic</vt:lpstr>
      <vt:lpstr>RetrospectVTI</vt:lpstr>
      <vt:lpstr>Design and implementation of an automatic 4 dof robot arm picker</vt:lpstr>
      <vt:lpstr>OUTLINE</vt:lpstr>
      <vt:lpstr>Cad &amp; 3d printing</vt:lpstr>
      <vt:lpstr>ROBOT DESIGN CONSIDERATIONS</vt:lpstr>
      <vt:lpstr>the Cad designs </vt:lpstr>
      <vt:lpstr>3d PRINTING AND ASSEMBLY</vt:lpstr>
      <vt:lpstr>MATLAB SIMULATION</vt:lpstr>
      <vt:lpstr>FORWARD and INVERSE KINEMATICS ROBOT MODEL</vt:lpstr>
      <vt:lpstr>SIMULATION RESULTS</vt:lpstr>
      <vt:lpstr>ARDUINO SERIAL&amp;SERVO CONTROL </vt:lpstr>
      <vt:lpstr>Arduino Servo Control</vt:lpstr>
      <vt:lpstr>Arduino Serial Control</vt:lpstr>
      <vt:lpstr>ESP32-CAM COMMUNICATION TO THE ARDUINO MICRO OVER SERIAL</vt:lpstr>
      <vt:lpstr>Control software and conclusions</vt:lpstr>
      <vt:lpstr>circuit</vt:lpstr>
      <vt:lpstr>FORWARD and INVERSE KINEMATICS FAILED, NEW ALGORITHM NEEDED!</vt:lpstr>
      <vt:lpstr>Control software</vt:lpstr>
      <vt:lpstr>How far can it go?</vt:lpstr>
      <vt:lpstr>Issues ,conclusions and future work</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2022-06-01T09:37:21Z</dcterms:created>
  <dcterms:modified xsi:type="dcterms:W3CDTF">2022-06-02T02:33:40Z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